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 id="2147483702" r:id="rId2"/>
  </p:sldMasterIdLst>
  <p:notesMasterIdLst>
    <p:notesMasterId r:id="rId24"/>
  </p:notesMasterIdLst>
  <p:handoutMasterIdLst>
    <p:handoutMasterId r:id="rId25"/>
  </p:handoutMasterIdLst>
  <p:sldIdLst>
    <p:sldId id="274" r:id="rId3"/>
    <p:sldId id="275" r:id="rId4"/>
    <p:sldId id="282" r:id="rId5"/>
    <p:sldId id="295" r:id="rId6"/>
    <p:sldId id="280" r:id="rId7"/>
    <p:sldId id="257" r:id="rId8"/>
    <p:sldId id="301" r:id="rId9"/>
    <p:sldId id="300" r:id="rId10"/>
    <p:sldId id="283" r:id="rId11"/>
    <p:sldId id="302" r:id="rId12"/>
    <p:sldId id="278" r:id="rId13"/>
    <p:sldId id="299" r:id="rId14"/>
    <p:sldId id="298" r:id="rId15"/>
    <p:sldId id="285" r:id="rId16"/>
    <p:sldId id="288" r:id="rId17"/>
    <p:sldId id="289" r:id="rId18"/>
    <p:sldId id="290" r:id="rId19"/>
    <p:sldId id="291" r:id="rId20"/>
    <p:sldId id="292" r:id="rId21"/>
    <p:sldId id="293" r:id="rId22"/>
    <p:sldId id="268"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5" autoAdjust="0"/>
  </p:normalViewPr>
  <p:slideViewPr>
    <p:cSldViewPr snapToGrid="0">
      <p:cViewPr varScale="1">
        <p:scale>
          <a:sx n="104" d="100"/>
          <a:sy n="104" d="100"/>
        </p:scale>
        <p:origin x="792"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BB70DB9-2D42-4E38-B7E3-3716D27C1641}" type="datetimeFigureOut">
              <a:rPr lang="it-IT" smtClean="0"/>
              <a:t>11/10/2023</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E9021D4-10B1-444E-8D6A-EEA774ABF157}" type="slidenum">
              <a:rPr lang="it-IT" smtClean="0"/>
              <a:t>‹N›</a:t>
            </a:fld>
            <a:endParaRPr lang="it-IT"/>
          </a:p>
        </p:txBody>
      </p:sp>
    </p:spTree>
    <p:extLst>
      <p:ext uri="{BB962C8B-B14F-4D97-AF65-F5344CB8AC3E}">
        <p14:creationId xmlns:p14="http://schemas.microsoft.com/office/powerpoint/2010/main" val="235122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6DCA3F0-1C16-452C-B050-08B8F07B14F1}" type="datetimeFigureOut">
              <a:rPr lang="it-IT" smtClean="0"/>
              <a:t>11/10/2023</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FEDE4CC-0064-4421-968C-BBF508547897}" type="slidenum">
              <a:rPr lang="it-IT" smtClean="0"/>
              <a:t>‹N›</a:t>
            </a:fld>
            <a:endParaRPr lang="it-IT"/>
          </a:p>
        </p:txBody>
      </p:sp>
    </p:spTree>
    <p:extLst>
      <p:ext uri="{BB962C8B-B14F-4D97-AF65-F5344CB8AC3E}">
        <p14:creationId xmlns:p14="http://schemas.microsoft.com/office/powerpoint/2010/main" val="41515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10/11/2023</a:t>
            </a:fld>
            <a:endParaRPr lang="en-US" dirty="0"/>
          </a:p>
        </p:txBody>
      </p:sp>
      <p:sp>
        <p:nvSpPr>
          <p:cNvPr id="5" name="Footer Placeholder 4"/>
          <p:cNvSpPr>
            <a:spLocks noGrp="1"/>
          </p:cNvSpPr>
          <p:nvPr>
            <p:ph type="ftr" sz="quarter" idx="11"/>
          </p:nvPr>
        </p:nvSpPr>
        <p:spPr/>
        <p:txBody>
          <a:bodyPr/>
          <a:lstStyle/>
          <a:p>
            <a:r>
              <a:rPr lang="en-US" dirty="0"/>
              <a:t>Roma, 9 </a:t>
            </a:r>
            <a:r>
              <a:rPr lang="en-US" dirty="0" err="1"/>
              <a:t>settembre</a:t>
            </a:r>
            <a:r>
              <a:rPr lang="en-US" dirty="0"/>
              <a:t> 2017</a:t>
            </a:r>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pic>
        <p:nvPicPr>
          <p:cNvPr id="9" name="Immagine 8">
            <a:extLst>
              <a:ext uri="{FF2B5EF4-FFF2-40B4-BE49-F238E27FC236}">
                <a16:creationId xmlns:a16="http://schemas.microsoft.com/office/drawing/2014/main" id="{CAFAE9E8-8438-BAA7-DC0F-92A0D99F27C1}"/>
              </a:ext>
            </a:extLst>
          </p:cNvPr>
          <p:cNvPicPr>
            <a:picLocks noChangeAspect="1"/>
          </p:cNvPicPr>
          <p:nvPr userDrawn="1"/>
        </p:nvPicPr>
        <p:blipFill>
          <a:blip r:embed="rId2"/>
          <a:stretch>
            <a:fillRect/>
          </a:stretch>
        </p:blipFill>
        <p:spPr>
          <a:xfrm>
            <a:off x="830980" y="93691"/>
            <a:ext cx="1171575" cy="552450"/>
          </a:xfrm>
          <a:prstGeom prst="rect">
            <a:avLst/>
          </a:prstGeom>
        </p:spPr>
      </p:pic>
      <p:pic>
        <p:nvPicPr>
          <p:cNvPr id="12" name="Immagine 11">
            <a:extLst>
              <a:ext uri="{FF2B5EF4-FFF2-40B4-BE49-F238E27FC236}">
                <a16:creationId xmlns:a16="http://schemas.microsoft.com/office/drawing/2014/main" id="{C9480993-14CA-EC6C-2169-90733B81DDC3}"/>
              </a:ext>
            </a:extLst>
          </p:cNvPr>
          <p:cNvPicPr>
            <a:picLocks noChangeAspect="1"/>
          </p:cNvPicPr>
          <p:nvPr userDrawn="1"/>
        </p:nvPicPr>
        <p:blipFill>
          <a:blip r:embed="rId3"/>
          <a:stretch>
            <a:fillRect/>
          </a:stretch>
        </p:blipFill>
        <p:spPr>
          <a:xfrm>
            <a:off x="7589814" y="68576"/>
            <a:ext cx="1714500" cy="685800"/>
          </a:xfrm>
          <a:prstGeom prst="rect">
            <a:avLst/>
          </a:prstGeom>
        </p:spPr>
      </p:pic>
    </p:spTree>
    <p:extLst>
      <p:ext uri="{BB962C8B-B14F-4D97-AF65-F5344CB8AC3E}">
        <p14:creationId xmlns:p14="http://schemas.microsoft.com/office/powerpoint/2010/main" val="2037986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6955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30500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29391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202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47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2928579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2929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78DB899-1C0F-4363-9A5A-655F46A93419}" type="datetimeFigureOut">
              <a:rPr lang="it-IT" smtClean="0"/>
              <a:t>11/10/2023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DCDE25-FF2B-4BE8-8E88-3F8A181128E9}" type="slidenum">
              <a:rPr lang="it-IT" smtClean="0"/>
              <a:t>‹N›</a:t>
            </a:fld>
            <a:endParaRPr lang="it-IT"/>
          </a:p>
        </p:txBody>
      </p:sp>
    </p:spTree>
    <p:extLst>
      <p:ext uri="{BB962C8B-B14F-4D97-AF65-F5344CB8AC3E}">
        <p14:creationId xmlns:p14="http://schemas.microsoft.com/office/powerpoint/2010/main" val="3480776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78DB899-1C0F-4363-9A5A-655F46A93419}" type="datetimeFigureOut">
              <a:rPr lang="it-IT" smtClean="0"/>
              <a:t>11/10/2023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DCDE25-FF2B-4BE8-8E88-3F8A181128E9}" type="slidenum">
              <a:rPr lang="it-IT" smtClean="0"/>
              <a:t>‹N›</a:t>
            </a:fld>
            <a:endParaRPr lang="it-IT"/>
          </a:p>
        </p:txBody>
      </p:sp>
    </p:spTree>
    <p:extLst>
      <p:ext uri="{BB962C8B-B14F-4D97-AF65-F5344CB8AC3E}">
        <p14:creationId xmlns:p14="http://schemas.microsoft.com/office/powerpoint/2010/main" val="3725615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478DB899-1C0F-4363-9A5A-655F46A93419}" type="datetimeFigureOut">
              <a:rPr lang="it-IT" smtClean="0"/>
              <a:t>11/10/2023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DCDE25-FF2B-4BE8-8E88-3F8A181128E9}" type="slidenum">
              <a:rPr lang="it-IT" smtClean="0"/>
              <a:t>‹N›</a:t>
            </a:fld>
            <a:endParaRPr lang="it-IT"/>
          </a:p>
        </p:txBody>
      </p:sp>
    </p:spTree>
    <p:extLst>
      <p:ext uri="{BB962C8B-B14F-4D97-AF65-F5344CB8AC3E}">
        <p14:creationId xmlns:p14="http://schemas.microsoft.com/office/powerpoint/2010/main" val="103339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10/11/2023</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pic>
        <p:nvPicPr>
          <p:cNvPr id="8" name="Immagine 7">
            <a:extLst>
              <a:ext uri="{FF2B5EF4-FFF2-40B4-BE49-F238E27FC236}">
                <a16:creationId xmlns:a16="http://schemas.microsoft.com/office/drawing/2014/main" id="{E5C446E1-E19A-1C35-56A0-9EADCBEF1F1F}"/>
              </a:ext>
            </a:extLst>
          </p:cNvPr>
          <p:cNvPicPr>
            <a:picLocks noChangeAspect="1"/>
          </p:cNvPicPr>
          <p:nvPr userDrawn="1"/>
        </p:nvPicPr>
        <p:blipFill>
          <a:blip r:embed="rId2"/>
          <a:stretch>
            <a:fillRect/>
          </a:stretch>
        </p:blipFill>
        <p:spPr>
          <a:xfrm>
            <a:off x="89019" y="54816"/>
            <a:ext cx="1176630" cy="554784"/>
          </a:xfrm>
          <a:prstGeom prst="rect">
            <a:avLst/>
          </a:prstGeom>
        </p:spPr>
      </p:pic>
      <p:pic>
        <p:nvPicPr>
          <p:cNvPr id="9" name="Immagine 8">
            <a:extLst>
              <a:ext uri="{FF2B5EF4-FFF2-40B4-BE49-F238E27FC236}">
                <a16:creationId xmlns:a16="http://schemas.microsoft.com/office/drawing/2014/main" id="{FE24061C-203E-7610-6ADC-8132019C8141}"/>
              </a:ext>
            </a:extLst>
          </p:cNvPr>
          <p:cNvPicPr>
            <a:picLocks noChangeAspect="1"/>
          </p:cNvPicPr>
          <p:nvPr userDrawn="1"/>
        </p:nvPicPr>
        <p:blipFill>
          <a:blip r:embed="rId3"/>
          <a:stretch>
            <a:fillRect/>
          </a:stretch>
        </p:blipFill>
        <p:spPr>
          <a:xfrm>
            <a:off x="8185873" y="67596"/>
            <a:ext cx="1176631" cy="470652"/>
          </a:xfrm>
          <a:prstGeom prst="rect">
            <a:avLst/>
          </a:prstGeom>
        </p:spPr>
      </p:pic>
    </p:spTree>
    <p:extLst>
      <p:ext uri="{BB962C8B-B14F-4D97-AF65-F5344CB8AC3E}">
        <p14:creationId xmlns:p14="http://schemas.microsoft.com/office/powerpoint/2010/main" val="793570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78DB899-1C0F-4363-9A5A-655F46A93419}" type="datetimeFigureOut">
              <a:rPr lang="it-IT" smtClean="0"/>
              <a:t>11/10/2023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DCDE25-FF2B-4BE8-8E88-3F8A181128E9}" type="slidenum">
              <a:rPr lang="it-IT" smtClean="0"/>
              <a:t>‹N›</a:t>
            </a:fld>
            <a:endParaRPr lang="it-IT"/>
          </a:p>
        </p:txBody>
      </p:sp>
    </p:spTree>
    <p:extLst>
      <p:ext uri="{BB962C8B-B14F-4D97-AF65-F5344CB8AC3E}">
        <p14:creationId xmlns:p14="http://schemas.microsoft.com/office/powerpoint/2010/main" val="1775858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78DB899-1C0F-4363-9A5A-655F46A93419}" type="datetimeFigureOut">
              <a:rPr lang="it-IT" smtClean="0"/>
              <a:t>11/10/2023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1DCDE25-FF2B-4BE8-8E88-3F8A181128E9}" type="slidenum">
              <a:rPr lang="it-IT" smtClean="0"/>
              <a:t>‹N›</a:t>
            </a:fld>
            <a:endParaRPr lang="it-IT"/>
          </a:p>
        </p:txBody>
      </p:sp>
    </p:spTree>
    <p:extLst>
      <p:ext uri="{BB962C8B-B14F-4D97-AF65-F5344CB8AC3E}">
        <p14:creationId xmlns:p14="http://schemas.microsoft.com/office/powerpoint/2010/main" val="1479237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78DB899-1C0F-4363-9A5A-655F46A93419}" type="datetimeFigureOut">
              <a:rPr lang="it-IT" smtClean="0"/>
              <a:t>11/10/2023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1DCDE25-FF2B-4BE8-8E88-3F8A181128E9}" type="slidenum">
              <a:rPr lang="it-IT" smtClean="0"/>
              <a:t>‹N›</a:t>
            </a:fld>
            <a:endParaRPr lang="it-IT"/>
          </a:p>
        </p:txBody>
      </p:sp>
    </p:spTree>
    <p:extLst>
      <p:ext uri="{BB962C8B-B14F-4D97-AF65-F5344CB8AC3E}">
        <p14:creationId xmlns:p14="http://schemas.microsoft.com/office/powerpoint/2010/main" val="395796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78DB899-1C0F-4363-9A5A-655F46A93419}" type="datetimeFigureOut">
              <a:rPr lang="it-IT" smtClean="0"/>
              <a:t>11/10/2023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1DCDE25-FF2B-4BE8-8E88-3F8A181128E9}" type="slidenum">
              <a:rPr lang="it-IT" smtClean="0"/>
              <a:t>‹N›</a:t>
            </a:fld>
            <a:endParaRPr lang="it-IT"/>
          </a:p>
        </p:txBody>
      </p:sp>
    </p:spTree>
    <p:extLst>
      <p:ext uri="{BB962C8B-B14F-4D97-AF65-F5344CB8AC3E}">
        <p14:creationId xmlns:p14="http://schemas.microsoft.com/office/powerpoint/2010/main" val="4008159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478DB899-1C0F-4363-9A5A-655F46A93419}" type="datetimeFigureOut">
              <a:rPr lang="it-IT" smtClean="0"/>
              <a:t>11/10/2023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DCDE25-FF2B-4BE8-8E88-3F8A181128E9}" type="slidenum">
              <a:rPr lang="it-IT" smtClean="0"/>
              <a:t>‹N›</a:t>
            </a:fld>
            <a:endParaRPr lang="it-IT"/>
          </a:p>
        </p:txBody>
      </p:sp>
    </p:spTree>
    <p:extLst>
      <p:ext uri="{BB962C8B-B14F-4D97-AF65-F5344CB8AC3E}">
        <p14:creationId xmlns:p14="http://schemas.microsoft.com/office/powerpoint/2010/main" val="2734504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478DB899-1C0F-4363-9A5A-655F46A93419}" type="datetimeFigureOut">
              <a:rPr lang="it-IT" smtClean="0"/>
              <a:t>11/10/2023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1DCDE25-FF2B-4BE8-8E88-3F8A181128E9}" type="slidenum">
              <a:rPr lang="it-IT" smtClean="0"/>
              <a:t>‹N›</a:t>
            </a:fld>
            <a:endParaRPr lang="it-IT"/>
          </a:p>
        </p:txBody>
      </p:sp>
    </p:spTree>
    <p:extLst>
      <p:ext uri="{BB962C8B-B14F-4D97-AF65-F5344CB8AC3E}">
        <p14:creationId xmlns:p14="http://schemas.microsoft.com/office/powerpoint/2010/main" val="3903230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78DB899-1C0F-4363-9A5A-655F46A93419}" type="datetimeFigureOut">
              <a:rPr lang="it-IT" smtClean="0"/>
              <a:t>11/10/2023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DCDE25-FF2B-4BE8-8E88-3F8A181128E9}" type="slidenum">
              <a:rPr lang="it-IT" smtClean="0"/>
              <a:t>‹N›</a:t>
            </a:fld>
            <a:endParaRPr lang="it-IT"/>
          </a:p>
        </p:txBody>
      </p:sp>
    </p:spTree>
    <p:extLst>
      <p:ext uri="{BB962C8B-B14F-4D97-AF65-F5344CB8AC3E}">
        <p14:creationId xmlns:p14="http://schemas.microsoft.com/office/powerpoint/2010/main" val="2607018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78DB899-1C0F-4363-9A5A-655F46A93419}" type="datetimeFigureOut">
              <a:rPr lang="it-IT" smtClean="0"/>
              <a:t>11/10/2023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1DCDE25-FF2B-4BE8-8E88-3F8A181128E9}" type="slidenum">
              <a:rPr lang="it-IT" smtClean="0"/>
              <a:t>‹N›</a:t>
            </a:fld>
            <a:endParaRPr lang="it-IT"/>
          </a:p>
        </p:txBody>
      </p:sp>
    </p:spTree>
    <p:extLst>
      <p:ext uri="{BB962C8B-B14F-4D97-AF65-F5344CB8AC3E}">
        <p14:creationId xmlns:p14="http://schemas.microsoft.com/office/powerpoint/2010/main" val="10374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10/11/2023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1103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34598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3919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7504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336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smtClean="0"/>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2549573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32894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10/11/2023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9873606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DB899-1C0F-4363-9A5A-655F46A93419}" type="datetimeFigureOut">
              <a:rPr lang="it-IT" smtClean="0"/>
              <a:t>11/10/2023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CDE25-FF2B-4BE8-8E88-3F8A181128E9}" type="slidenum">
              <a:rPr lang="it-IT" smtClean="0"/>
              <a:t>‹N›</a:t>
            </a:fld>
            <a:endParaRPr lang="it-IT"/>
          </a:p>
        </p:txBody>
      </p:sp>
    </p:spTree>
    <p:extLst>
      <p:ext uri="{BB962C8B-B14F-4D97-AF65-F5344CB8AC3E}">
        <p14:creationId xmlns:p14="http://schemas.microsoft.com/office/powerpoint/2010/main" val="40611925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nticorruzione.it/-/del.311.2023.linee.guida.whistleblowing" TargetMode="External"/><Relationship Id="rId2" Type="http://schemas.openxmlformats.org/officeDocument/2006/relationships/hyperlink" Target="https://www.normattiva.it/uri-res/N2Ls?urn:nir:stato:decreto.legislativo:2023-03-10;24!vig=2023-07-2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sltaranto.whistleblowing.i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076245" y="5352521"/>
            <a:ext cx="7766936" cy="1096899"/>
          </a:xfrm>
        </p:spPr>
        <p:txBody>
          <a:bodyPr>
            <a:normAutofit fontScale="62500" lnSpcReduction="20000"/>
          </a:bodyPr>
          <a:lstStyle/>
          <a:p>
            <a:pPr algn="ctr"/>
            <a:r>
              <a:rPr lang="it-IT" sz="2400" dirty="0">
                <a:solidFill>
                  <a:srgbClr val="C00000"/>
                </a:solidFill>
              </a:rPr>
              <a:t>Responsabile della Prevenzione della Corruzione e della Trasparenza (RPCT) ASL Taranto  </a:t>
            </a:r>
          </a:p>
          <a:p>
            <a:pPr algn="ctr"/>
            <a:r>
              <a:rPr lang="it-IT" sz="2400" dirty="0">
                <a:solidFill>
                  <a:srgbClr val="C00000"/>
                </a:solidFill>
              </a:rPr>
              <a:t>Dott.ssa Antonella D'Adamo</a:t>
            </a:r>
          </a:p>
          <a:p>
            <a:pPr algn="ctr"/>
            <a:r>
              <a:rPr lang="it-IT" sz="2400" dirty="0">
                <a:solidFill>
                  <a:srgbClr val="C00000"/>
                </a:solidFill>
              </a:rPr>
              <a:t>trasparenza@asl.taranto.it</a:t>
            </a:r>
            <a:endParaRPr lang="it-IT" sz="2100" dirty="0">
              <a:solidFill>
                <a:srgbClr val="C00000"/>
              </a:solidFill>
            </a:endParaRPr>
          </a:p>
        </p:txBody>
      </p:sp>
      <p:sp>
        <p:nvSpPr>
          <p:cNvPr id="7" name="AutoShape 2" descr="Risultati immagini per logo ipa roma capitale"/>
          <p:cNvSpPr>
            <a:spLocks noGrp="1" noChangeAspect="1" noChangeArrowheads="1"/>
          </p:cNvSpPr>
          <p:nvPr>
            <p:ph type="ctrTitle"/>
          </p:nvPr>
        </p:nvSpPr>
        <p:spPr bwMode="auto">
          <a:xfrm>
            <a:off x="688853" y="3873144"/>
            <a:ext cx="8912347" cy="1231521"/>
          </a:xfrm>
          <a:prstGeom prst="rect">
            <a:avLst/>
          </a:prstGeom>
          <a:noFill/>
          <a:ln>
            <a:solidFill>
              <a:srgbClr val="0070C0"/>
            </a:solidFill>
          </a:ln>
        </p:spPr>
        <p:txBody>
          <a:bodyPr vert="horz" wrap="square" lIns="91440" tIns="45720" rIns="91440" bIns="45720" numCol="1" anchor="t" anchorCtr="0" compatLnSpc="1">
            <a:prstTxWarp prst="textNoShape">
              <a:avLst/>
            </a:prstTxWarp>
          </a:bodyPr>
          <a:lstStyle/>
          <a:p>
            <a:pPr algn="ctr"/>
            <a:r>
              <a:rPr lang="it-IT" sz="3600" dirty="0">
                <a:solidFill>
                  <a:srgbClr val="0070C0"/>
                </a:solidFill>
              </a:rPr>
              <a:t>Regolamento in materia di protezione delle persone che segnalato illeciti</a:t>
            </a:r>
            <a:endParaRPr lang="it-IT" sz="2800" dirty="0">
              <a:solidFill>
                <a:srgbClr val="0070C0"/>
              </a:solidFill>
            </a:endParaRPr>
          </a:p>
        </p:txBody>
      </p:sp>
      <p:pic>
        <p:nvPicPr>
          <p:cNvPr id="4" name="Immagine 3">
            <a:extLst>
              <a:ext uri="{FF2B5EF4-FFF2-40B4-BE49-F238E27FC236}">
                <a16:creationId xmlns:a16="http://schemas.microsoft.com/office/drawing/2014/main" id="{93C0E8CA-42C9-174C-F1C2-CFAA8C55CE1C}"/>
              </a:ext>
            </a:extLst>
          </p:cNvPr>
          <p:cNvPicPr>
            <a:picLocks noChangeAspect="1"/>
          </p:cNvPicPr>
          <p:nvPr/>
        </p:nvPicPr>
        <p:blipFill>
          <a:blip r:embed="rId2"/>
          <a:stretch>
            <a:fillRect/>
          </a:stretch>
        </p:blipFill>
        <p:spPr>
          <a:xfrm>
            <a:off x="3355759" y="471845"/>
            <a:ext cx="3065431" cy="3072818"/>
          </a:xfrm>
          <a:prstGeom prst="rect">
            <a:avLst/>
          </a:prstGeom>
          <a:solidFill>
            <a:schemeClr val="accent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4941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DBF6C44-7C0A-B8B0-F4F5-B8C990DA9746}"/>
              </a:ext>
            </a:extLst>
          </p:cNvPr>
          <p:cNvSpPr>
            <a:spLocks noGrp="1"/>
          </p:cNvSpPr>
          <p:nvPr>
            <p:ph idx="1"/>
          </p:nvPr>
        </p:nvSpPr>
        <p:spPr/>
        <p:txBody>
          <a:bodyPr/>
          <a:lstStyle/>
          <a:p>
            <a:pPr algn="just">
              <a:spcAft>
                <a:spcPts val="600"/>
              </a:spcAft>
            </a:pPr>
            <a:r>
              <a:rPr lang="it-IT" sz="1800" dirty="0">
                <a:solidFill>
                  <a:srgbClr val="000000"/>
                </a:solidFill>
                <a:effectLst/>
                <a:latin typeface="Calibri" panose="020F0502020204030204" pitchFamily="34" charset="0"/>
                <a:ea typeface="Calibri" panose="020F0502020204030204" pitchFamily="34" charset="0"/>
                <a:cs typeface="Gadugi" panose="020B0502040204020203" pitchFamily="34" charset="0"/>
              </a:rPr>
              <a:t>Le segnalazioni “</a:t>
            </a:r>
            <a:r>
              <a:rPr lang="it-IT" sz="1800" dirty="0">
                <a:solidFill>
                  <a:srgbClr val="000000"/>
                </a:solidFill>
                <a:effectLst/>
                <a:highlight>
                  <a:srgbClr val="FFFF00"/>
                </a:highlight>
                <a:latin typeface="Calibri" panose="020F0502020204030204" pitchFamily="34" charset="0"/>
                <a:ea typeface="Calibri" panose="020F0502020204030204" pitchFamily="34" charset="0"/>
                <a:cs typeface="Gadugi" panose="020B0502040204020203" pitchFamily="34" charset="0"/>
              </a:rPr>
              <a:t>interne</a:t>
            </a:r>
            <a:r>
              <a:rPr lang="it-IT" sz="1800" dirty="0">
                <a:solidFill>
                  <a:srgbClr val="000000"/>
                </a:solidFill>
                <a:effectLst/>
                <a:latin typeface="Calibri" panose="020F0502020204030204" pitchFamily="34" charset="0"/>
                <a:ea typeface="Calibri" panose="020F0502020204030204" pitchFamily="34" charset="0"/>
                <a:cs typeface="Gadugi" panose="020B0502040204020203" pitchFamily="34" charset="0"/>
              </a:rPr>
              <a:t>” presentate ad un soggetto diverso da quello individuato con il presente Regolamento sono trasmesse al RPCT qualora il segnalante dichiari espressamente di voler beneficiare delle tutele in materia di </a:t>
            </a:r>
            <a:r>
              <a:rPr lang="it-IT" sz="1800" i="1" dirty="0">
                <a:solidFill>
                  <a:srgbClr val="000000"/>
                </a:solidFill>
                <a:effectLst/>
                <a:latin typeface="Calibri" panose="020F0502020204030204" pitchFamily="34" charset="0"/>
                <a:ea typeface="Calibri" panose="020F0502020204030204" pitchFamily="34" charset="0"/>
                <a:cs typeface="Gadugi" panose="020B0502040204020203" pitchFamily="34" charset="0"/>
              </a:rPr>
              <a:t>whistleblowing</a:t>
            </a:r>
            <a:r>
              <a:rPr lang="it-IT" sz="1800" dirty="0">
                <a:solidFill>
                  <a:srgbClr val="000000"/>
                </a:solidFill>
                <a:effectLst/>
                <a:latin typeface="Calibri" panose="020F0502020204030204" pitchFamily="34" charset="0"/>
                <a:ea typeface="Calibri" panose="020F0502020204030204" pitchFamily="34" charset="0"/>
                <a:cs typeface="Gadugi" panose="020B0502040204020203" pitchFamily="34" charset="0"/>
              </a:rPr>
              <a:t> o se tale volontà sia desumibile dalla segnalazione, dando contestuale notizia della trasmissione alla persona segnalante.  </a:t>
            </a:r>
            <a:endParaRPr lang="it-IT" sz="1800" dirty="0">
              <a:solidFill>
                <a:srgbClr val="000000"/>
              </a:solidFill>
              <a:effectLst/>
              <a:latin typeface="Gadugi" panose="020B0502040204020203" pitchFamily="34" charset="0"/>
              <a:ea typeface="Calibri" panose="020F0502020204030204" pitchFamily="34" charset="0"/>
              <a:cs typeface="Gadugi" panose="020B0502040204020203" pitchFamily="34" charset="0"/>
            </a:endParaRPr>
          </a:p>
          <a:p>
            <a:pPr algn="just">
              <a:spcAft>
                <a:spcPts val="600"/>
              </a:spcAft>
            </a:pPr>
            <a:r>
              <a:rPr lang="it-IT" sz="1800" dirty="0">
                <a:solidFill>
                  <a:srgbClr val="000000"/>
                </a:solidFill>
                <a:effectLst/>
                <a:latin typeface="Calibri" panose="020F0502020204030204" pitchFamily="34" charset="0"/>
                <a:ea typeface="Calibri" panose="020F0502020204030204" pitchFamily="34" charset="0"/>
                <a:cs typeface="Gadugi" panose="020B0502040204020203" pitchFamily="34" charset="0"/>
              </a:rPr>
              <a:t>Se il dichiarante non dichiara espressamente di voler beneficiare delle tutele o detta volontà non sia desumibile dalla segnalazione, la stessa è considerata come segnalazione “ordinaria”.</a:t>
            </a:r>
            <a:endParaRPr lang="it-IT" sz="1800" dirty="0">
              <a:solidFill>
                <a:srgbClr val="000000"/>
              </a:solidFill>
              <a:effectLst/>
              <a:latin typeface="Gadugi" panose="020B0502040204020203" pitchFamily="34" charset="0"/>
              <a:ea typeface="Calibri" panose="020F0502020204030204" pitchFamily="34" charset="0"/>
              <a:cs typeface="Gadugi" panose="020B0502040204020203" pitchFamily="34" charset="0"/>
            </a:endParaRPr>
          </a:p>
          <a:p>
            <a:pPr algn="just">
              <a:spcAft>
                <a:spcPts val="600"/>
              </a:spcAft>
            </a:pPr>
            <a:r>
              <a:rPr lang="it-IT" sz="1800" dirty="0">
                <a:solidFill>
                  <a:srgbClr val="000000"/>
                </a:solidFill>
                <a:effectLst/>
                <a:latin typeface="Calibri" panose="020F0502020204030204" pitchFamily="34" charset="0"/>
                <a:ea typeface="Calibri" panose="020F0502020204030204" pitchFamily="34" charset="0"/>
                <a:cs typeface="Gadugi" panose="020B0502040204020203" pitchFamily="34" charset="0"/>
              </a:rPr>
              <a:t>Le segnalazioni “</a:t>
            </a:r>
            <a:r>
              <a:rPr lang="it-IT" sz="1800" dirty="0">
                <a:solidFill>
                  <a:srgbClr val="000000"/>
                </a:solidFill>
                <a:effectLst/>
                <a:highlight>
                  <a:srgbClr val="FFFF00"/>
                </a:highlight>
                <a:latin typeface="Calibri" panose="020F0502020204030204" pitchFamily="34" charset="0"/>
                <a:ea typeface="Calibri" panose="020F0502020204030204" pitchFamily="34" charset="0"/>
                <a:cs typeface="Gadugi" panose="020B0502040204020203" pitchFamily="34" charset="0"/>
              </a:rPr>
              <a:t>anonime</a:t>
            </a:r>
            <a:r>
              <a:rPr lang="it-IT" sz="1800" dirty="0">
                <a:solidFill>
                  <a:srgbClr val="000000"/>
                </a:solidFill>
                <a:effectLst/>
                <a:latin typeface="Calibri" panose="020F0502020204030204" pitchFamily="34" charset="0"/>
                <a:ea typeface="Calibri" panose="020F0502020204030204" pitchFamily="34" charset="0"/>
                <a:cs typeface="Gadugi" panose="020B0502040204020203" pitchFamily="34" charset="0"/>
              </a:rPr>
              <a:t>” verranno trattate come segnalazioni ordinarie solo se adeguatamente circostanziate e rese con dovizia di particolari tali da consentire la ricostruzione delle presunte fattispecie di illecito e il collegamento delle medesime a determinati avvenimenti e a responsabilità soggettive identificabili.</a:t>
            </a:r>
            <a:endParaRPr lang="it-IT" sz="1800" dirty="0">
              <a:solidFill>
                <a:srgbClr val="000000"/>
              </a:solidFill>
              <a:effectLst/>
              <a:latin typeface="Gadugi" panose="020B0502040204020203" pitchFamily="34" charset="0"/>
              <a:ea typeface="Calibri" panose="020F0502020204030204" pitchFamily="34" charset="0"/>
              <a:cs typeface="Gadugi" panose="020B0502040204020203" pitchFamily="34" charset="0"/>
            </a:endParaRPr>
          </a:p>
          <a:p>
            <a:endParaRPr lang="it-IT" dirty="0"/>
          </a:p>
        </p:txBody>
      </p:sp>
      <p:sp>
        <p:nvSpPr>
          <p:cNvPr id="4" name="Titolo 1">
            <a:extLst>
              <a:ext uri="{FF2B5EF4-FFF2-40B4-BE49-F238E27FC236}">
                <a16:creationId xmlns:a16="http://schemas.microsoft.com/office/drawing/2014/main" id="{C2CB2AC9-29C7-BDDE-8930-9986355A7C89}"/>
              </a:ext>
            </a:extLst>
          </p:cNvPr>
          <p:cNvSpPr txBox="1">
            <a:spLocks/>
          </p:cNvSpPr>
          <p:nvPr/>
        </p:nvSpPr>
        <p:spPr>
          <a:xfrm>
            <a:off x="577931" y="174938"/>
            <a:ext cx="8596668" cy="49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2000" dirty="0"/>
              <a:t>Tipologie </a:t>
            </a:r>
            <a:r>
              <a:rPr lang="it-IT" sz="2000"/>
              <a:t>di segnalazioni</a:t>
            </a:r>
            <a:endParaRPr lang="it-IT" sz="2000" dirty="0"/>
          </a:p>
        </p:txBody>
      </p:sp>
    </p:spTree>
    <p:extLst>
      <p:ext uri="{BB962C8B-B14F-4D97-AF65-F5344CB8AC3E}">
        <p14:creationId xmlns:p14="http://schemas.microsoft.com/office/powerpoint/2010/main" val="2920407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elettronica, persona, tastiera, Attrezzatura per ufficio&#10;&#10;Descrizione generata automaticamente">
            <a:extLst>
              <a:ext uri="{FF2B5EF4-FFF2-40B4-BE49-F238E27FC236}">
                <a16:creationId xmlns:a16="http://schemas.microsoft.com/office/drawing/2014/main" id="{B45FC60B-0E34-5ED8-48E7-4DE9D6913745}"/>
              </a:ext>
            </a:extLst>
          </p:cNvPr>
          <p:cNvPicPr>
            <a:picLocks noChangeAspect="1"/>
          </p:cNvPicPr>
          <p:nvPr/>
        </p:nvPicPr>
        <p:blipFill>
          <a:blip r:embed="rId2"/>
          <a:stretch>
            <a:fillRect/>
          </a:stretch>
        </p:blipFill>
        <p:spPr>
          <a:xfrm>
            <a:off x="2750831" y="3566873"/>
            <a:ext cx="2281563" cy="1518277"/>
          </a:xfrm>
          <a:prstGeom prst="rect">
            <a:avLst/>
          </a:prstGeom>
        </p:spPr>
      </p:pic>
      <p:sp>
        <p:nvSpPr>
          <p:cNvPr id="2" name="Titolo 1"/>
          <p:cNvSpPr>
            <a:spLocks noGrp="1"/>
          </p:cNvSpPr>
          <p:nvPr>
            <p:ph type="title"/>
          </p:nvPr>
        </p:nvSpPr>
        <p:spPr>
          <a:xfrm>
            <a:off x="905934" y="47625"/>
            <a:ext cx="8596668" cy="476250"/>
          </a:xfrm>
        </p:spPr>
        <p:txBody>
          <a:bodyPr>
            <a:normAutofit fontScale="90000"/>
          </a:bodyPr>
          <a:lstStyle/>
          <a:p>
            <a:pPr algn="ctr"/>
            <a:r>
              <a:rPr lang="it-IT" sz="2700" b="1" dirty="0"/>
              <a:t>Istruttoria</a:t>
            </a:r>
          </a:p>
        </p:txBody>
      </p:sp>
      <p:sp>
        <p:nvSpPr>
          <p:cNvPr id="9" name="Titolo 1"/>
          <p:cNvSpPr txBox="1">
            <a:spLocks/>
          </p:cNvSpPr>
          <p:nvPr/>
        </p:nvSpPr>
        <p:spPr>
          <a:xfrm>
            <a:off x="71025" y="2155319"/>
            <a:ext cx="2441362" cy="2771784"/>
          </a:xfrm>
          <a:prstGeom prst="rect">
            <a:avLst/>
          </a:prstGeom>
          <a:ln>
            <a:solidFill>
              <a:srgbClr val="00B0F0"/>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1200" b="1" dirty="0">
                <a:solidFill>
                  <a:srgbClr val="000000"/>
                </a:solidFill>
                <a:latin typeface="Gadugi" panose="020B0502040204020203" pitchFamily="34" charset="0"/>
                <a:ea typeface="Calibri" panose="020F0502020204030204" pitchFamily="34" charset="0"/>
                <a:cs typeface="Gadugi" panose="020B0502040204020203" pitchFamily="34" charset="0"/>
              </a:rPr>
              <a:t>RPCT</a:t>
            </a:r>
            <a:r>
              <a:rPr lang="it-IT" sz="1200" dirty="0">
                <a:solidFill>
                  <a:srgbClr val="000000"/>
                </a:solidFill>
                <a:latin typeface="Gadugi" panose="020B0502040204020203" pitchFamily="34" charset="0"/>
                <a:ea typeface="Calibri" panose="020F0502020204030204" pitchFamily="34" charset="0"/>
                <a:cs typeface="Gadugi" panose="020B0502040204020203" pitchFamily="34" charset="0"/>
              </a:rPr>
              <a:t>, a mezzo piattaforma, avvia una attività istruttoria mantiene interlocuzioni con la persona segnalante e può richiedere a quest'ultima, se necessario, integrazioni, documenti e informazioni ulteriori; dà diligente seguito alle segnalazioni ricevute; fornisce riscontro alla segnalazione entro tre mesi dalla data di ricezione della stessa. </a:t>
            </a:r>
          </a:p>
          <a:p>
            <a:pPr algn="ctr"/>
            <a:r>
              <a:rPr lang="it-IT" sz="1200" dirty="0">
                <a:solidFill>
                  <a:srgbClr val="000000"/>
                </a:solidFill>
                <a:latin typeface="Gadugi" panose="020B0502040204020203" pitchFamily="34" charset="0"/>
                <a:ea typeface="Calibri" panose="020F0502020204030204" pitchFamily="34" charset="0"/>
                <a:cs typeface="Gadugi" panose="020B0502040204020203" pitchFamily="34" charset="0"/>
              </a:rPr>
              <a:t>Nel corso dell’istruttoria, il RPCT è tenuto ad osservare il</a:t>
            </a:r>
          </a:p>
          <a:p>
            <a:pPr algn="ctr"/>
            <a:r>
              <a:rPr lang="it-IT" sz="1200" dirty="0">
                <a:solidFill>
                  <a:srgbClr val="FF0000"/>
                </a:solidFill>
                <a:latin typeface="Gadugi" panose="020B0502040204020203" pitchFamily="34" charset="0"/>
                <a:ea typeface="Calibri" panose="020F0502020204030204" pitchFamily="34" charset="0"/>
                <a:cs typeface="Gadugi" panose="020B0502040204020203" pitchFamily="34" charset="0"/>
              </a:rPr>
              <a:t>segreto d’ufficio</a:t>
            </a:r>
          </a:p>
        </p:txBody>
      </p:sp>
      <p:sp>
        <p:nvSpPr>
          <p:cNvPr id="11" name="Titolo 1">
            <a:extLst>
              <a:ext uri="{FF2B5EF4-FFF2-40B4-BE49-F238E27FC236}">
                <a16:creationId xmlns:a16="http://schemas.microsoft.com/office/drawing/2014/main" id="{417206B9-FD2D-A06C-DF86-127086E1D5E3}"/>
              </a:ext>
            </a:extLst>
          </p:cNvPr>
          <p:cNvSpPr txBox="1">
            <a:spLocks/>
          </p:cNvSpPr>
          <p:nvPr/>
        </p:nvSpPr>
        <p:spPr>
          <a:xfrm>
            <a:off x="3104901" y="2679193"/>
            <a:ext cx="4219176" cy="647982"/>
          </a:xfrm>
          <a:prstGeom prst="rect">
            <a:avLst/>
          </a:prstGeom>
          <a:ln>
            <a:solidFill>
              <a:srgbClr val="00B0F0"/>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it-IT" sz="1200" b="0" i="0" dirty="0">
                <a:solidFill>
                  <a:srgbClr val="FF0000"/>
                </a:solidFill>
                <a:effectLst/>
                <a:latin typeface="Titillium Web" panose="00000500000000000000" pitchFamily="2" charset="0"/>
              </a:rPr>
              <a:t>Archiviazione per inammissibilità </a:t>
            </a:r>
          </a:p>
          <a:p>
            <a:pPr lvl="0" algn="ctr"/>
            <a:r>
              <a:rPr lang="it-IT" sz="1200" b="0" i="0" dirty="0">
                <a:solidFill>
                  <a:srgbClr val="FF0000"/>
                </a:solidFill>
                <a:effectLst/>
                <a:latin typeface="Titillium Web" panose="00000500000000000000" pitchFamily="2" charset="0"/>
              </a:rPr>
              <a:t>e invio </a:t>
            </a:r>
            <a:r>
              <a:rPr lang="it-IT" sz="1200" dirty="0">
                <a:solidFill>
                  <a:srgbClr val="FF0000"/>
                </a:solidFill>
                <a:latin typeface="Titillium Web" panose="00000500000000000000" pitchFamily="2" charset="0"/>
              </a:rPr>
              <a:t>alla Direzione strategica aziendale per eventuale assegnazione all’Ufficio, per come individuato competente </a:t>
            </a:r>
          </a:p>
        </p:txBody>
      </p:sp>
      <p:sp>
        <p:nvSpPr>
          <p:cNvPr id="12" name="Titolo 1">
            <a:extLst>
              <a:ext uri="{FF2B5EF4-FFF2-40B4-BE49-F238E27FC236}">
                <a16:creationId xmlns:a16="http://schemas.microsoft.com/office/drawing/2014/main" id="{2E8AFAF7-0C31-52FB-AEBD-7F92C7CFEF32}"/>
              </a:ext>
            </a:extLst>
          </p:cNvPr>
          <p:cNvSpPr txBox="1">
            <a:spLocks/>
          </p:cNvSpPr>
          <p:nvPr/>
        </p:nvSpPr>
        <p:spPr>
          <a:xfrm>
            <a:off x="2632301" y="857278"/>
            <a:ext cx="6396815" cy="1625888"/>
          </a:xfrm>
          <a:prstGeom prst="rect">
            <a:avLst/>
          </a:prstGeom>
          <a:ln>
            <a:solidFill>
              <a:srgbClr val="00B0F0"/>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lvl="0" indent="-342900" algn="just">
              <a:buAutoNum type="alphaLcParenR"/>
            </a:pPr>
            <a:r>
              <a:rPr lang="it-IT" sz="1400" dirty="0">
                <a:solidFill>
                  <a:srgbClr val="000000"/>
                </a:solidFill>
                <a:latin typeface="Gadugi" panose="020B0502040204020203" pitchFamily="34" charset="0"/>
              </a:rPr>
              <a:t>manifesta mancanza di interesse pubblico o di interesse all’integrità dell’Azienda;</a:t>
            </a:r>
          </a:p>
          <a:p>
            <a:pPr marL="342900" lvl="0" indent="-342900" algn="just">
              <a:buAutoNum type="alphaLcParenR"/>
            </a:pPr>
            <a:r>
              <a:rPr lang="it-IT" sz="1400" dirty="0">
                <a:solidFill>
                  <a:srgbClr val="000000"/>
                </a:solidFill>
                <a:latin typeface="Gadugi" panose="020B0502040204020203" pitchFamily="34" charset="0"/>
              </a:rPr>
              <a:t>manifesta incompetenza del RPCT sulle questioni segnalate;</a:t>
            </a:r>
          </a:p>
          <a:p>
            <a:pPr marL="342900" lvl="0" indent="-342900" algn="just">
              <a:buAutoNum type="alphaLcParenR"/>
            </a:pPr>
            <a:r>
              <a:rPr lang="it-IT" sz="1400" dirty="0">
                <a:solidFill>
                  <a:srgbClr val="000000"/>
                </a:solidFill>
                <a:latin typeface="Gadugi" panose="020B0502040204020203" pitchFamily="34" charset="0"/>
              </a:rPr>
              <a:t>contenuto generico della segnalazione/comunicazione o tale da non consentire nessun approfondimento;</a:t>
            </a:r>
          </a:p>
          <a:p>
            <a:pPr marL="342900" lvl="0" indent="-342900" algn="just">
              <a:buAutoNum type="alphaLcParenR"/>
            </a:pPr>
            <a:r>
              <a:rPr lang="it-IT" sz="1400" dirty="0">
                <a:solidFill>
                  <a:srgbClr val="000000"/>
                </a:solidFill>
                <a:latin typeface="Gadugi" panose="020B0502040204020203" pitchFamily="34" charset="0"/>
              </a:rPr>
              <a:t>segnalazioni aventi ad oggetto i medesimi fatti trattati in procedimenti già definiti.</a:t>
            </a:r>
          </a:p>
        </p:txBody>
      </p:sp>
      <p:sp>
        <p:nvSpPr>
          <p:cNvPr id="18" name="Titolo 1">
            <a:extLst>
              <a:ext uri="{FF2B5EF4-FFF2-40B4-BE49-F238E27FC236}">
                <a16:creationId xmlns:a16="http://schemas.microsoft.com/office/drawing/2014/main" id="{AD0E3750-E7FE-DBEC-DF97-63A9AF98DB8B}"/>
              </a:ext>
            </a:extLst>
          </p:cNvPr>
          <p:cNvSpPr txBox="1">
            <a:spLocks/>
          </p:cNvSpPr>
          <p:nvPr/>
        </p:nvSpPr>
        <p:spPr>
          <a:xfrm>
            <a:off x="3798840" y="5346325"/>
            <a:ext cx="2121351" cy="476250"/>
          </a:xfrm>
          <a:prstGeom prst="rect">
            <a:avLst/>
          </a:prstGeom>
          <a:ln>
            <a:solidFill>
              <a:srgbClr val="00B0F0"/>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it-IT" sz="1200" b="0" i="0" dirty="0">
                <a:solidFill>
                  <a:srgbClr val="FF0000"/>
                </a:solidFill>
                <a:effectLst/>
                <a:latin typeface="Titillium Web" panose="00000500000000000000" pitchFamily="2" charset="0"/>
              </a:rPr>
              <a:t>Ammissibilità della segnalazione</a:t>
            </a:r>
            <a:endParaRPr lang="it-IT" sz="1200" dirty="0">
              <a:solidFill>
                <a:srgbClr val="FF0000"/>
              </a:solidFill>
            </a:endParaRPr>
          </a:p>
        </p:txBody>
      </p:sp>
      <p:sp>
        <p:nvSpPr>
          <p:cNvPr id="19" name="Titolo 1">
            <a:extLst>
              <a:ext uri="{FF2B5EF4-FFF2-40B4-BE49-F238E27FC236}">
                <a16:creationId xmlns:a16="http://schemas.microsoft.com/office/drawing/2014/main" id="{2E30BEA3-FB03-BF05-D26F-7EFC1030DAFA}"/>
              </a:ext>
            </a:extLst>
          </p:cNvPr>
          <p:cNvSpPr txBox="1">
            <a:spLocks/>
          </p:cNvSpPr>
          <p:nvPr/>
        </p:nvSpPr>
        <p:spPr>
          <a:xfrm>
            <a:off x="2578362" y="6150572"/>
            <a:ext cx="6396815" cy="480465"/>
          </a:xfrm>
          <a:prstGeom prst="rect">
            <a:avLst/>
          </a:prstGeom>
          <a:ln>
            <a:solidFill>
              <a:srgbClr val="00B0F0"/>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r>
              <a:rPr lang="it-IT" sz="1300" dirty="0">
                <a:solidFill>
                  <a:srgbClr val="000000"/>
                </a:solidFill>
                <a:effectLst/>
                <a:latin typeface="Calibri" panose="020F0502020204030204" pitchFamily="34" charset="0"/>
                <a:ea typeface="Calibri" panose="020F0502020204030204" pitchFamily="34" charset="0"/>
                <a:cs typeface="Gadugi" panose="020B0502040204020203" pitchFamily="34" charset="0"/>
              </a:rPr>
              <a:t>APPROFONDIMENTI</a:t>
            </a:r>
            <a:endParaRPr lang="it-IT" sz="1300" dirty="0">
              <a:solidFill>
                <a:srgbClr val="000000"/>
              </a:solidFill>
              <a:latin typeface="Calibri" panose="020F0502020204030204" pitchFamily="34" charset="0"/>
              <a:ea typeface="Calibri" panose="020F0502020204030204" pitchFamily="34" charset="0"/>
              <a:cs typeface="Gadugi" panose="020B0502040204020203" pitchFamily="34" charset="0"/>
            </a:endParaRPr>
          </a:p>
        </p:txBody>
      </p:sp>
      <p:sp>
        <p:nvSpPr>
          <p:cNvPr id="20" name="Freccia in giù 19">
            <a:extLst>
              <a:ext uri="{FF2B5EF4-FFF2-40B4-BE49-F238E27FC236}">
                <a16:creationId xmlns:a16="http://schemas.microsoft.com/office/drawing/2014/main" id="{19012A3D-E3AB-B1B8-DDFE-87DA3E09169F}"/>
              </a:ext>
            </a:extLst>
          </p:cNvPr>
          <p:cNvSpPr/>
          <p:nvPr/>
        </p:nvSpPr>
        <p:spPr>
          <a:xfrm>
            <a:off x="4735208" y="5920233"/>
            <a:ext cx="120073" cy="10137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ccia in su 20">
            <a:extLst>
              <a:ext uri="{FF2B5EF4-FFF2-40B4-BE49-F238E27FC236}">
                <a16:creationId xmlns:a16="http://schemas.microsoft.com/office/drawing/2014/main" id="{5F090206-F1FE-D6BB-2E8C-B9543B4ABCF8}"/>
              </a:ext>
            </a:extLst>
          </p:cNvPr>
          <p:cNvSpPr/>
          <p:nvPr/>
        </p:nvSpPr>
        <p:spPr>
          <a:xfrm>
            <a:off x="4841380" y="2578333"/>
            <a:ext cx="110836" cy="10086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Connettore a gomito 22">
            <a:extLst>
              <a:ext uri="{FF2B5EF4-FFF2-40B4-BE49-F238E27FC236}">
                <a16:creationId xmlns:a16="http://schemas.microsoft.com/office/drawing/2014/main" id="{7205FD3C-5530-9C24-11FF-6F6632D961E7}"/>
              </a:ext>
            </a:extLst>
          </p:cNvPr>
          <p:cNvCxnSpPr>
            <a:cxnSpLocks/>
          </p:cNvCxnSpPr>
          <p:nvPr/>
        </p:nvCxnSpPr>
        <p:spPr>
          <a:xfrm rot="5400000" flipH="1" flipV="1">
            <a:off x="1746088" y="1149884"/>
            <a:ext cx="431832" cy="13405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ttore a gomito 24">
            <a:extLst>
              <a:ext uri="{FF2B5EF4-FFF2-40B4-BE49-F238E27FC236}">
                <a16:creationId xmlns:a16="http://schemas.microsoft.com/office/drawing/2014/main" id="{980B8E6C-F22F-3387-D4FE-BC15FF64BE0F}"/>
              </a:ext>
            </a:extLst>
          </p:cNvPr>
          <p:cNvCxnSpPr>
            <a:cxnSpLocks/>
            <a:stCxn id="9" idx="2"/>
            <a:endCxn id="18" idx="1"/>
          </p:cNvCxnSpPr>
          <p:nvPr/>
        </p:nvCxnSpPr>
        <p:spPr>
          <a:xfrm rot="16200000" flipH="1">
            <a:off x="2216600" y="4002209"/>
            <a:ext cx="657347" cy="250713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07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5934" y="47625"/>
            <a:ext cx="8596668" cy="476250"/>
          </a:xfrm>
        </p:spPr>
        <p:txBody>
          <a:bodyPr>
            <a:normAutofit fontScale="90000"/>
          </a:bodyPr>
          <a:lstStyle/>
          <a:p>
            <a:pPr algn="ctr"/>
            <a:r>
              <a:rPr lang="it-IT" sz="2700" b="1" dirty="0"/>
              <a:t>Istruttoria in caso di </a:t>
            </a:r>
            <a:br>
              <a:rPr lang="it-IT" sz="2700" b="1" dirty="0"/>
            </a:br>
            <a:r>
              <a:rPr lang="it-IT" sz="2700" b="1" dirty="0"/>
              <a:t>ammissibilità della segnalazione</a:t>
            </a:r>
            <a:br>
              <a:rPr lang="it-IT" sz="2700" b="1" dirty="0"/>
            </a:br>
            <a:endParaRPr lang="it-IT" sz="2700" b="1" dirty="0"/>
          </a:p>
        </p:txBody>
      </p:sp>
      <p:sp>
        <p:nvSpPr>
          <p:cNvPr id="12" name="Titolo 1">
            <a:extLst>
              <a:ext uri="{FF2B5EF4-FFF2-40B4-BE49-F238E27FC236}">
                <a16:creationId xmlns:a16="http://schemas.microsoft.com/office/drawing/2014/main" id="{2E8AFAF7-0C31-52FB-AEBD-7F92C7CFEF32}"/>
              </a:ext>
            </a:extLst>
          </p:cNvPr>
          <p:cNvSpPr txBox="1">
            <a:spLocks/>
          </p:cNvSpPr>
          <p:nvPr/>
        </p:nvSpPr>
        <p:spPr>
          <a:xfrm>
            <a:off x="1132527" y="1342457"/>
            <a:ext cx="7750950" cy="4079288"/>
          </a:xfrm>
          <a:prstGeom prst="rect">
            <a:avLst/>
          </a:prstGeom>
          <a:ln>
            <a:solidFill>
              <a:srgbClr val="00B0F0"/>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92075" algn="just"/>
            <a:r>
              <a:rPr lang="it-IT" sz="2000" dirty="0">
                <a:solidFill>
                  <a:srgbClr val="000000"/>
                </a:solidFill>
                <a:latin typeface="Calibri" panose="020F0502020204030204" pitchFamily="34" charset="0"/>
                <a:ea typeface="Calibri" panose="020F0502020204030204" pitchFamily="34" charset="0"/>
                <a:cs typeface="Gadugi" panose="020B0502040204020203" pitchFamily="34" charset="0"/>
              </a:rPr>
              <a:t>A</a:t>
            </a:r>
            <a:r>
              <a:rPr lang="it-IT" sz="2000" dirty="0">
                <a:solidFill>
                  <a:srgbClr val="000000"/>
                </a:solidFill>
                <a:effectLst/>
                <a:latin typeface="Calibri" panose="020F0502020204030204" pitchFamily="34" charset="0"/>
                <a:ea typeface="Calibri" panose="020F0502020204030204" pitchFamily="34" charset="0"/>
                <a:cs typeface="Gadugi" panose="020B0502040204020203" pitchFamily="34" charset="0"/>
              </a:rPr>
              <a:t>cquisisce ogni elemento utile alla valutazione della fattispecie, avendo cura di adottare misure idonee ad assicurare la riservatezza dell’identità del segnalante laddove gli approfondimenti richiedano il necessario coinvolgimento di soggetti terzi. Ciò anche attraverso richiesta di chiarimenti, documentazione e informazioni ulteriori al segnalante (mediante il sistema informatico) e/o a eventuali altri soggetti terzi coinvolti nella segnalazione; audizione del </a:t>
            </a:r>
            <a:r>
              <a:rPr lang="it-IT" sz="2000" i="1" dirty="0">
                <a:solidFill>
                  <a:srgbClr val="000000"/>
                </a:solidFill>
                <a:effectLst/>
                <a:latin typeface="Calibri" panose="020F0502020204030204" pitchFamily="34" charset="0"/>
                <a:ea typeface="Calibri" panose="020F0502020204030204" pitchFamily="34" charset="0"/>
                <a:cs typeface="Gadugi" panose="020B0502040204020203" pitchFamily="34" charset="0"/>
              </a:rPr>
              <a:t>Whistleblower</a:t>
            </a:r>
            <a:r>
              <a:rPr lang="it-IT" sz="2000" dirty="0">
                <a:solidFill>
                  <a:srgbClr val="000000"/>
                </a:solidFill>
                <a:effectLst/>
                <a:latin typeface="Calibri" panose="020F0502020204030204" pitchFamily="34" charset="0"/>
                <a:ea typeface="Calibri" panose="020F0502020204030204" pitchFamily="34" charset="0"/>
                <a:cs typeface="Gadugi" panose="020B0502040204020203" pitchFamily="34" charset="0"/>
              </a:rPr>
              <a:t>.</a:t>
            </a:r>
          </a:p>
          <a:p>
            <a:pPr marL="92075" algn="just"/>
            <a:endParaRPr lang="it-IT" sz="2000" dirty="0">
              <a:solidFill>
                <a:srgbClr val="000000"/>
              </a:solidFill>
              <a:effectLst/>
              <a:latin typeface="Gadugi" panose="020B0502040204020203" pitchFamily="34" charset="0"/>
              <a:ea typeface="Calibri" panose="020F0502020204030204" pitchFamily="34" charset="0"/>
              <a:cs typeface="Gadugi" panose="020B0502040204020203" pitchFamily="34" charset="0"/>
            </a:endParaRPr>
          </a:p>
          <a:p>
            <a:pPr algn="just"/>
            <a:r>
              <a:rPr lang="it-IT" sz="2000" dirty="0">
                <a:solidFill>
                  <a:srgbClr val="000000"/>
                </a:solidFill>
                <a:latin typeface="Calibri" panose="020F0502020204030204" pitchFamily="34" charset="0"/>
              </a:rPr>
              <a:t>Nel caso in cui, a seguito dell’istruttoria, la segnalazione appaia fondata, il Responsabile provvede a redigere una relazione contenente le risultanze dell’istruttoria condotta e i profili di illiceità riscontrati da indirizzare in via riservata alla Direzione strategica aziendale. </a:t>
            </a:r>
          </a:p>
          <a:p>
            <a:pPr lvl="0" algn="just"/>
            <a:endParaRPr lang="it-IT" sz="1200" b="0" i="0" dirty="0">
              <a:solidFill>
                <a:srgbClr val="0B0B0D"/>
              </a:solidFill>
              <a:effectLst/>
              <a:latin typeface="Titillium Web" panose="00000500000000000000" pitchFamily="2" charset="0"/>
            </a:endParaRPr>
          </a:p>
          <a:p>
            <a:pPr lvl="0" algn="just"/>
            <a:endParaRPr lang="it-IT" sz="1200" dirty="0">
              <a:solidFill>
                <a:srgbClr val="0B0B0D"/>
              </a:solidFill>
              <a:latin typeface="Titillium Web" panose="00000500000000000000" pitchFamily="2" charset="0"/>
            </a:endParaRPr>
          </a:p>
          <a:p>
            <a:pPr lvl="0" algn="just"/>
            <a:endParaRPr lang="it-IT" sz="1200" dirty="0">
              <a:solidFill>
                <a:srgbClr val="0B0B0D"/>
              </a:solidFill>
              <a:latin typeface="Titillium Web" panose="00000500000000000000" pitchFamily="2" charset="0"/>
            </a:endParaRPr>
          </a:p>
          <a:p>
            <a:pPr lvl="0" algn="just"/>
            <a:endParaRPr lang="it-IT" sz="1200" dirty="0">
              <a:solidFill>
                <a:srgbClr val="0B0B0D"/>
              </a:solidFill>
              <a:latin typeface="Titillium Web" panose="00000500000000000000" pitchFamily="2" charset="0"/>
            </a:endParaRPr>
          </a:p>
          <a:p>
            <a:pPr lvl="0" algn="just"/>
            <a:endParaRPr lang="it-IT" sz="1200" b="0" i="0" dirty="0">
              <a:solidFill>
                <a:srgbClr val="0B0B0D"/>
              </a:solidFill>
              <a:effectLst/>
              <a:latin typeface="Titillium Web" panose="00000500000000000000" pitchFamily="2" charset="0"/>
            </a:endParaRPr>
          </a:p>
          <a:p>
            <a:pPr lvl="0" algn="just"/>
            <a:endParaRPr lang="it-IT" sz="1200" b="0" i="0" dirty="0">
              <a:solidFill>
                <a:srgbClr val="0B0B0D"/>
              </a:solidFill>
              <a:effectLst/>
              <a:latin typeface="Titillium Web" panose="00000500000000000000" pitchFamily="2" charset="0"/>
            </a:endParaRPr>
          </a:p>
        </p:txBody>
      </p:sp>
      <p:sp>
        <p:nvSpPr>
          <p:cNvPr id="8" name="CasellaDiTesto 7">
            <a:extLst>
              <a:ext uri="{FF2B5EF4-FFF2-40B4-BE49-F238E27FC236}">
                <a16:creationId xmlns:a16="http://schemas.microsoft.com/office/drawing/2014/main" id="{25728FD8-CC7F-E134-8723-B4BF9E5584F8}"/>
              </a:ext>
            </a:extLst>
          </p:cNvPr>
          <p:cNvSpPr txBox="1"/>
          <p:nvPr/>
        </p:nvSpPr>
        <p:spPr>
          <a:xfrm>
            <a:off x="80455" y="2928504"/>
            <a:ext cx="1065321" cy="307777"/>
          </a:xfrm>
          <a:prstGeom prst="rect">
            <a:avLst/>
          </a:prstGeom>
          <a:noFill/>
        </p:spPr>
        <p:txBody>
          <a:bodyPr wrap="square" rtlCol="0">
            <a:spAutoFit/>
          </a:bodyPr>
          <a:lstStyle/>
          <a:p>
            <a:pPr algn="ctr"/>
            <a:r>
              <a:rPr lang="it-IT" sz="1400" dirty="0">
                <a:solidFill>
                  <a:srgbClr val="FF0000"/>
                </a:solidFill>
              </a:rPr>
              <a:t>RPCT</a:t>
            </a:r>
          </a:p>
        </p:txBody>
      </p:sp>
    </p:spTree>
    <p:extLst>
      <p:ext uri="{BB962C8B-B14F-4D97-AF65-F5344CB8AC3E}">
        <p14:creationId xmlns:p14="http://schemas.microsoft.com/office/powerpoint/2010/main" val="1540702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5934" y="47625"/>
            <a:ext cx="8596668" cy="476250"/>
          </a:xfrm>
        </p:spPr>
        <p:txBody>
          <a:bodyPr>
            <a:normAutofit fontScale="90000"/>
          </a:bodyPr>
          <a:lstStyle/>
          <a:p>
            <a:pPr algn="ctr"/>
            <a:r>
              <a:rPr lang="it-IT" sz="2700" b="1" dirty="0"/>
              <a:t>Conclusione istruttoria </a:t>
            </a:r>
          </a:p>
        </p:txBody>
      </p:sp>
      <p:sp>
        <p:nvSpPr>
          <p:cNvPr id="12" name="Titolo 1">
            <a:extLst>
              <a:ext uri="{FF2B5EF4-FFF2-40B4-BE49-F238E27FC236}">
                <a16:creationId xmlns:a16="http://schemas.microsoft.com/office/drawing/2014/main" id="{2E8AFAF7-0C31-52FB-AEBD-7F92C7CFEF32}"/>
              </a:ext>
            </a:extLst>
          </p:cNvPr>
          <p:cNvSpPr txBox="1">
            <a:spLocks/>
          </p:cNvSpPr>
          <p:nvPr/>
        </p:nvSpPr>
        <p:spPr>
          <a:xfrm>
            <a:off x="1103952" y="675705"/>
            <a:ext cx="7258998" cy="5963219"/>
          </a:xfrm>
          <a:prstGeom prst="rect">
            <a:avLst/>
          </a:prstGeom>
          <a:ln>
            <a:solidFill>
              <a:srgbClr val="00B0F0"/>
            </a:solid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just"/>
            <a:r>
              <a:rPr lang="it-IT" sz="1600" b="0" i="0" dirty="0">
                <a:solidFill>
                  <a:srgbClr val="0B0B0D"/>
                </a:solidFill>
                <a:effectLst/>
                <a:latin typeface="Titillium Web" panose="00000500000000000000" pitchFamily="2" charset="0"/>
              </a:rPr>
              <a:t>Individua:</a:t>
            </a:r>
          </a:p>
          <a:p>
            <a:pPr lvl="0" algn="just"/>
            <a:endParaRPr lang="it-IT" sz="1600" b="0" i="0" dirty="0">
              <a:solidFill>
                <a:srgbClr val="0B0B0D"/>
              </a:solidFill>
              <a:effectLst/>
              <a:latin typeface="Titillium Web" panose="00000500000000000000" pitchFamily="2" charset="0"/>
            </a:endParaRPr>
          </a:p>
          <a:p>
            <a:pPr lvl="0" algn="just"/>
            <a:r>
              <a:rPr lang="it-IT" sz="1600" b="0" i="0" dirty="0">
                <a:solidFill>
                  <a:srgbClr val="FF0000"/>
                </a:solidFill>
                <a:effectLst/>
                <a:latin typeface="Titillium Web" panose="00000500000000000000" pitchFamily="2" charset="0"/>
              </a:rPr>
              <a:t>azioni</a:t>
            </a:r>
            <a:r>
              <a:rPr lang="it-IT" sz="1600" b="0" i="0" dirty="0">
                <a:solidFill>
                  <a:srgbClr val="0B0B0D"/>
                </a:solidFill>
                <a:effectLst/>
                <a:latin typeface="Titillium Web" panose="00000500000000000000" pitchFamily="2" charset="0"/>
              </a:rPr>
              <a:t> che, nel caso concreto, si rendono </a:t>
            </a:r>
            <a:r>
              <a:rPr lang="it-IT" sz="1600" b="0" i="0" dirty="0">
                <a:solidFill>
                  <a:srgbClr val="FF0000"/>
                </a:solidFill>
                <a:effectLst/>
                <a:latin typeface="Titillium Web" panose="00000500000000000000" pitchFamily="2" charset="0"/>
              </a:rPr>
              <a:t>necessarie a tutelare l’interesse e l’integrità dell’Azienda</a:t>
            </a:r>
            <a:r>
              <a:rPr lang="it-IT" sz="1600" b="0" i="0" dirty="0">
                <a:solidFill>
                  <a:srgbClr val="0B0B0D"/>
                </a:solidFill>
                <a:effectLst/>
                <a:latin typeface="Titillium Web" panose="00000500000000000000" pitchFamily="2" charset="0"/>
              </a:rPr>
              <a:t>; </a:t>
            </a:r>
          </a:p>
          <a:p>
            <a:pPr lvl="0" algn="just"/>
            <a:endParaRPr lang="it-IT" sz="1600" b="0" i="0" dirty="0">
              <a:solidFill>
                <a:srgbClr val="0B0B0D"/>
              </a:solidFill>
              <a:effectLst/>
              <a:latin typeface="Titillium Web" panose="00000500000000000000" pitchFamily="2" charset="0"/>
            </a:endParaRPr>
          </a:p>
          <a:p>
            <a:pPr lvl="0" algn="just"/>
            <a:r>
              <a:rPr lang="it-IT" sz="1600" b="0" i="0" dirty="0">
                <a:solidFill>
                  <a:srgbClr val="0B0B0D"/>
                </a:solidFill>
                <a:effectLst/>
                <a:latin typeface="Titillium Web" panose="00000500000000000000" pitchFamily="2" charset="0"/>
              </a:rPr>
              <a:t>uffici competenti cui inoltrare la segnalazione, per gli approfondimenti istruttori e le ulteriori verifiche necessarie all’eventuale adozione dei conseguenti provvedimenti. </a:t>
            </a:r>
          </a:p>
          <a:p>
            <a:pPr lvl="0" algn="just"/>
            <a:endParaRPr lang="it-IT" sz="1600" b="0" i="0" dirty="0">
              <a:solidFill>
                <a:srgbClr val="0B0B0D"/>
              </a:solidFill>
              <a:effectLst/>
              <a:latin typeface="Titillium Web" panose="00000500000000000000" pitchFamily="2" charset="0"/>
            </a:endParaRPr>
          </a:p>
          <a:p>
            <a:pPr lvl="0" algn="just"/>
            <a:endParaRPr lang="it-IT" sz="1600" dirty="0">
              <a:solidFill>
                <a:srgbClr val="0B0B0D"/>
              </a:solidFill>
              <a:latin typeface="Titillium Web" panose="00000500000000000000" pitchFamily="2" charset="0"/>
            </a:endParaRPr>
          </a:p>
          <a:p>
            <a:pPr lvl="0" algn="just"/>
            <a:r>
              <a:rPr lang="it-IT" sz="1600" b="0" i="0" dirty="0">
                <a:solidFill>
                  <a:srgbClr val="0B0B0D"/>
                </a:solidFill>
                <a:effectLst/>
                <a:latin typeface="Titillium Web" panose="00000500000000000000" pitchFamily="2" charset="0"/>
              </a:rPr>
              <a:t>Qualora la segnalazione abbia ad oggetto illeciti che rilevano sotto il profilo:</a:t>
            </a:r>
          </a:p>
          <a:p>
            <a:pPr lvl="0" algn="just"/>
            <a:endParaRPr lang="it-IT" sz="1600" dirty="0">
              <a:solidFill>
                <a:srgbClr val="0B0B0D"/>
              </a:solidFill>
              <a:latin typeface="Titillium Web" panose="00000500000000000000" pitchFamily="2" charset="0"/>
            </a:endParaRPr>
          </a:p>
          <a:p>
            <a:pPr lvl="0" algn="just"/>
            <a:r>
              <a:rPr lang="it-IT" sz="1600" b="0" i="0" dirty="0">
                <a:solidFill>
                  <a:srgbClr val="FF0000"/>
                </a:solidFill>
                <a:effectLst/>
                <a:latin typeface="Titillium Web" panose="00000500000000000000" pitchFamily="2" charset="0"/>
              </a:rPr>
              <a:t>penale o erariale</a:t>
            </a:r>
            <a:r>
              <a:rPr lang="it-IT" sz="1600" b="0" i="0" dirty="0">
                <a:solidFill>
                  <a:srgbClr val="0B0B0D"/>
                </a:solidFill>
                <a:effectLst/>
                <a:latin typeface="Titillium Web" panose="00000500000000000000" pitchFamily="2" charset="0"/>
              </a:rPr>
              <a:t>, la Direzione strategica trasmette alla competente Autorità giudiziaria o contabile, evidenziando che si tratta di una segnalazione di whistleblowing. </a:t>
            </a:r>
          </a:p>
          <a:p>
            <a:pPr lvl="0" algn="just"/>
            <a:endParaRPr lang="it-IT" sz="1600" dirty="0">
              <a:solidFill>
                <a:srgbClr val="0B0B0D"/>
              </a:solidFill>
              <a:latin typeface="Titillium Web" panose="00000500000000000000" pitchFamily="2" charset="0"/>
            </a:endParaRPr>
          </a:p>
          <a:p>
            <a:pPr lvl="0" algn="just"/>
            <a:endParaRPr lang="it-IT" sz="1600" b="0" i="0" dirty="0">
              <a:solidFill>
                <a:srgbClr val="0B0B0D"/>
              </a:solidFill>
              <a:effectLst/>
              <a:latin typeface="Titillium Web" panose="00000500000000000000" pitchFamily="2" charset="0"/>
            </a:endParaRPr>
          </a:p>
          <a:p>
            <a:pPr algn="just"/>
            <a:r>
              <a:rPr lang="it-IT" sz="1600" dirty="0">
                <a:solidFill>
                  <a:srgbClr val="FF0000"/>
                </a:solidFill>
                <a:latin typeface="Titillium Web" panose="00000500000000000000" pitchFamily="2" charset="0"/>
              </a:rPr>
              <a:t>d</a:t>
            </a:r>
            <a:r>
              <a:rPr lang="it-IT" sz="1600" b="0" i="0" dirty="0">
                <a:solidFill>
                  <a:srgbClr val="FF0000"/>
                </a:solidFill>
                <a:effectLst/>
                <a:latin typeface="Titillium Web" panose="00000500000000000000" pitchFamily="2" charset="0"/>
              </a:rPr>
              <a:t>isciplinare</a:t>
            </a:r>
            <a:r>
              <a:rPr lang="it-IT" sz="1600" b="0" i="0" dirty="0">
                <a:solidFill>
                  <a:srgbClr val="0B0B0D"/>
                </a:solidFill>
                <a:effectLst/>
                <a:latin typeface="Titillium Web" panose="00000500000000000000" pitchFamily="2" charset="0"/>
              </a:rPr>
              <a:t>, la Direzione strategica trasmette all’Ufficio procedimenti Disciplinari competente aziendale per i profili di responsabilità disciplinare </a:t>
            </a:r>
          </a:p>
          <a:p>
            <a:pPr algn="just"/>
            <a:endParaRPr lang="it-IT" sz="1600" dirty="0">
              <a:solidFill>
                <a:srgbClr val="0B0B0D"/>
              </a:solidFill>
              <a:latin typeface="Titillium Web" panose="00000500000000000000" pitchFamily="2" charset="0"/>
            </a:endParaRPr>
          </a:p>
          <a:p>
            <a:pPr algn="just"/>
            <a:r>
              <a:rPr lang="it-IT" sz="1600" b="0" i="0" dirty="0">
                <a:solidFill>
                  <a:srgbClr val="0B0B0D"/>
                </a:solidFill>
                <a:effectLst/>
                <a:latin typeface="Titillium Web" panose="00000500000000000000" pitchFamily="2" charset="0"/>
              </a:rPr>
              <a:t>se la </a:t>
            </a:r>
            <a:r>
              <a:rPr lang="it-IT" sz="1600" b="0" i="0" dirty="0">
                <a:solidFill>
                  <a:srgbClr val="FF0000"/>
                </a:solidFill>
                <a:effectLst/>
                <a:latin typeface="Titillium Web" panose="00000500000000000000" pitchFamily="2" charset="0"/>
              </a:rPr>
              <a:t>competenza</a:t>
            </a:r>
            <a:r>
              <a:rPr lang="it-IT" sz="1600" b="0" i="0" dirty="0">
                <a:solidFill>
                  <a:srgbClr val="0B0B0D"/>
                </a:solidFill>
                <a:effectLst/>
                <a:latin typeface="Titillium Web" panose="00000500000000000000" pitchFamily="2" charset="0"/>
              </a:rPr>
              <a:t> è </a:t>
            </a:r>
            <a:r>
              <a:rPr lang="it-IT" sz="1600" b="0" i="0" dirty="0">
                <a:solidFill>
                  <a:srgbClr val="FF0000"/>
                </a:solidFill>
                <a:effectLst/>
                <a:latin typeface="Titillium Web" panose="00000500000000000000" pitchFamily="2" charset="0"/>
              </a:rPr>
              <a:t>di altri soggetti o organi</a:t>
            </a:r>
            <a:r>
              <a:rPr lang="it-IT" sz="1600" b="0" i="0" dirty="0">
                <a:solidFill>
                  <a:srgbClr val="0B0B0D"/>
                </a:solidFill>
                <a:effectLst/>
                <a:latin typeface="Titillium Web" panose="00000500000000000000" pitchFamily="2" charset="0"/>
              </a:rPr>
              <a:t>, la Direzione strategica adotta tutti i necessari atti amministrativi per il pieno ripristino della legalità </a:t>
            </a:r>
          </a:p>
          <a:p>
            <a:pPr algn="just"/>
            <a:endParaRPr lang="it-IT" sz="1200" dirty="0">
              <a:solidFill>
                <a:srgbClr val="0B0B0D"/>
              </a:solidFill>
              <a:latin typeface="Titillium Web" panose="00000500000000000000" pitchFamily="2" charset="0"/>
            </a:endParaRPr>
          </a:p>
          <a:p>
            <a:pPr algn="just"/>
            <a:r>
              <a:rPr lang="it-IT" sz="1200" b="0" i="0" dirty="0">
                <a:solidFill>
                  <a:srgbClr val="0B0B0D"/>
                </a:solidFill>
                <a:effectLst/>
                <a:latin typeface="Titillium Web" panose="00000500000000000000" pitchFamily="2" charset="0"/>
              </a:rPr>
              <a:t> </a:t>
            </a:r>
          </a:p>
          <a:p>
            <a:pPr lvl="0" algn="just"/>
            <a:endParaRPr lang="it-IT" sz="1200" b="0" i="0" dirty="0">
              <a:solidFill>
                <a:srgbClr val="0B0B0D"/>
              </a:solidFill>
              <a:effectLst/>
              <a:latin typeface="Titillium Web" panose="00000500000000000000" pitchFamily="2" charset="0"/>
            </a:endParaRPr>
          </a:p>
        </p:txBody>
      </p:sp>
      <p:sp>
        <p:nvSpPr>
          <p:cNvPr id="28" name="CasellaDiTesto 27">
            <a:extLst>
              <a:ext uri="{FF2B5EF4-FFF2-40B4-BE49-F238E27FC236}">
                <a16:creationId xmlns:a16="http://schemas.microsoft.com/office/drawing/2014/main" id="{B9BF556C-0AF3-EE40-AED7-4C4D544C6107}"/>
              </a:ext>
            </a:extLst>
          </p:cNvPr>
          <p:cNvSpPr txBox="1"/>
          <p:nvPr/>
        </p:nvSpPr>
        <p:spPr>
          <a:xfrm>
            <a:off x="53354" y="3065942"/>
            <a:ext cx="1065321" cy="523220"/>
          </a:xfrm>
          <a:prstGeom prst="rect">
            <a:avLst/>
          </a:prstGeom>
          <a:noFill/>
        </p:spPr>
        <p:txBody>
          <a:bodyPr wrap="square" rtlCol="0">
            <a:spAutoFit/>
          </a:bodyPr>
          <a:lstStyle/>
          <a:p>
            <a:pPr algn="ctr"/>
            <a:r>
              <a:rPr lang="it-IT" sz="1400" dirty="0">
                <a:solidFill>
                  <a:srgbClr val="FF0000"/>
                </a:solidFill>
              </a:rPr>
              <a:t>Direzione aziendale</a:t>
            </a:r>
          </a:p>
        </p:txBody>
      </p:sp>
    </p:spTree>
    <p:extLst>
      <p:ext uri="{BB962C8B-B14F-4D97-AF65-F5344CB8AC3E}">
        <p14:creationId xmlns:p14="http://schemas.microsoft.com/office/powerpoint/2010/main" val="112805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7931" y="166059"/>
            <a:ext cx="8596668" cy="464257"/>
          </a:xfrm>
        </p:spPr>
        <p:txBody>
          <a:bodyPr>
            <a:normAutofit/>
          </a:bodyPr>
          <a:lstStyle/>
          <a:p>
            <a:pPr algn="ctr"/>
            <a:r>
              <a:rPr lang="it-IT" sz="2000" dirty="0"/>
              <a:t>Quali sono le tutele</a:t>
            </a:r>
          </a:p>
        </p:txBody>
      </p:sp>
      <p:sp>
        <p:nvSpPr>
          <p:cNvPr id="4" name="CasellaDiTesto 3">
            <a:extLst>
              <a:ext uri="{FF2B5EF4-FFF2-40B4-BE49-F238E27FC236}">
                <a16:creationId xmlns:a16="http://schemas.microsoft.com/office/drawing/2014/main" id="{A76045DE-B5D0-0EEF-0E47-E11958915884}"/>
              </a:ext>
            </a:extLst>
          </p:cNvPr>
          <p:cNvSpPr txBox="1"/>
          <p:nvPr/>
        </p:nvSpPr>
        <p:spPr>
          <a:xfrm>
            <a:off x="551770" y="2030198"/>
            <a:ext cx="8596668" cy="4401205"/>
          </a:xfrm>
          <a:prstGeom prst="rect">
            <a:avLst/>
          </a:prstGeom>
          <a:noFill/>
          <a:ln>
            <a:solidFill>
              <a:srgbClr val="00B0F0"/>
            </a:solidFill>
          </a:ln>
        </p:spPr>
        <p:txBody>
          <a:bodyPr wrap="square">
            <a:spAutoFit/>
          </a:bodyPr>
          <a:lstStyle/>
          <a:p>
            <a:pPr algn="just"/>
            <a:r>
              <a:rPr lang="it-IT" sz="2000" dirty="0">
                <a:solidFill>
                  <a:srgbClr val="000000"/>
                </a:solidFill>
                <a:effectLst/>
                <a:latin typeface="Calibri" panose="020F0502020204030204" pitchFamily="34" charset="0"/>
                <a:ea typeface="Calibri" panose="020F0502020204030204" pitchFamily="34" charset="0"/>
                <a:cs typeface="Gadugi" panose="020B0502040204020203" pitchFamily="34" charset="0"/>
              </a:rPr>
              <a:t>Il sistema di protezione previsto dal d.lgs. n. 24/2023 comprende le seguenti tutele: </a:t>
            </a:r>
          </a:p>
          <a:p>
            <a:pPr algn="just"/>
            <a:endParaRPr lang="it-IT" sz="2000" dirty="0">
              <a:solidFill>
                <a:srgbClr val="000000"/>
              </a:solidFill>
              <a:effectLst/>
              <a:latin typeface="Gadugi" panose="020B0502040204020203" pitchFamily="34" charset="0"/>
              <a:ea typeface="Calibri" panose="020F0502020204030204" pitchFamily="34" charset="0"/>
              <a:cs typeface="Gadugi" panose="020B0502040204020203" pitchFamily="34" charset="0"/>
            </a:endParaRPr>
          </a:p>
          <a:p>
            <a:pPr marL="342900" lvl="0" indent="-342900" algn="just">
              <a:buFont typeface="+mj-lt"/>
              <a:buAutoNum type="alphaUcPeriod"/>
            </a:pPr>
            <a:r>
              <a:rPr lang="it-IT" sz="2000" dirty="0">
                <a:solidFill>
                  <a:srgbClr val="000000"/>
                </a:solidFill>
                <a:effectLst/>
                <a:latin typeface="Calibri" panose="020F0502020204030204" pitchFamily="34" charset="0"/>
                <a:ea typeface="Calibri" panose="020F0502020204030204" pitchFamily="34" charset="0"/>
                <a:cs typeface="Gadugi" panose="020B0502040204020203" pitchFamily="34" charset="0"/>
              </a:rPr>
              <a:t>tutela dell</a:t>
            </a:r>
            <a:r>
              <a:rPr lang="it-IT" sz="2000" dirty="0">
                <a:solidFill>
                  <a:srgbClr val="FF0000"/>
                </a:solidFill>
                <a:effectLst/>
                <a:latin typeface="Calibri" panose="020F0502020204030204" pitchFamily="34" charset="0"/>
                <a:ea typeface="Calibri" panose="020F0502020204030204" pitchFamily="34" charset="0"/>
                <a:cs typeface="Gadugi" panose="020B0502040204020203" pitchFamily="34" charset="0"/>
              </a:rPr>
              <a:t>a</a:t>
            </a:r>
            <a:r>
              <a:rPr lang="it-IT" sz="2000" dirty="0">
                <a:solidFill>
                  <a:srgbClr val="000000"/>
                </a:solidFill>
                <a:effectLst/>
                <a:latin typeface="Calibri" panose="020F0502020204030204" pitchFamily="34" charset="0"/>
                <a:ea typeface="Calibri" panose="020F0502020204030204" pitchFamily="34" charset="0"/>
                <a:cs typeface="Gadugi" panose="020B0502040204020203" pitchFamily="34" charset="0"/>
              </a:rPr>
              <a:t> </a:t>
            </a:r>
            <a:r>
              <a:rPr lang="it-IT" sz="2000" dirty="0">
                <a:solidFill>
                  <a:srgbClr val="FF0000"/>
                </a:solidFill>
                <a:effectLst/>
                <a:latin typeface="Calibri" panose="020F0502020204030204" pitchFamily="34" charset="0"/>
                <a:ea typeface="Calibri" panose="020F0502020204030204" pitchFamily="34" charset="0"/>
                <a:cs typeface="Gadugi" panose="020B0502040204020203" pitchFamily="34" charset="0"/>
              </a:rPr>
              <a:t>riservatezza</a:t>
            </a:r>
            <a:r>
              <a:rPr lang="it-IT" sz="2000" dirty="0">
                <a:solidFill>
                  <a:srgbClr val="000000"/>
                </a:solidFill>
                <a:effectLst/>
                <a:latin typeface="Calibri" panose="020F0502020204030204" pitchFamily="34" charset="0"/>
                <a:ea typeface="Calibri" panose="020F0502020204030204" pitchFamily="34" charset="0"/>
                <a:cs typeface="Gadugi" panose="020B0502040204020203" pitchFamily="34" charset="0"/>
              </a:rPr>
              <a:t> dell’identità del segnalante, del facilitatore, della persona coinvolta e delle persone menzionate nella segnalazione; </a:t>
            </a:r>
            <a:endParaRPr lang="it-IT" sz="2000" dirty="0">
              <a:solidFill>
                <a:srgbClr val="000000"/>
              </a:solidFill>
              <a:effectLst/>
              <a:latin typeface="Gadugi" panose="020B0502040204020203" pitchFamily="34" charset="0"/>
              <a:ea typeface="Calibri" panose="020F0502020204030204" pitchFamily="34" charset="0"/>
              <a:cs typeface="Gadugi" panose="020B0502040204020203" pitchFamily="34" charset="0"/>
            </a:endParaRPr>
          </a:p>
          <a:p>
            <a:pPr marL="342900" indent="-342900" algn="just">
              <a:buFont typeface="+mj-lt"/>
              <a:buAutoNum type="alphaUcPeriod"/>
            </a:pPr>
            <a:r>
              <a:rPr lang="it-IT" sz="2000" dirty="0">
                <a:latin typeface="Calibri" panose="020F0502020204030204" pitchFamily="34" charset="0"/>
              </a:rPr>
              <a:t>tutela da eventuali </a:t>
            </a:r>
            <a:r>
              <a:rPr lang="it-IT" sz="2000" dirty="0">
                <a:solidFill>
                  <a:srgbClr val="FF0000"/>
                </a:solidFill>
                <a:latin typeface="Calibri" panose="020F0502020204030204" pitchFamily="34" charset="0"/>
              </a:rPr>
              <a:t>misure discriminatorie o ritorsive </a:t>
            </a:r>
            <a:r>
              <a:rPr lang="it-IT" sz="2000" dirty="0">
                <a:latin typeface="Calibri" panose="020F0502020204030204" pitchFamily="34" charset="0"/>
              </a:rPr>
              <a:t>conseguenti alla segnalazione effettuata.</a:t>
            </a:r>
          </a:p>
          <a:p>
            <a:pPr lvl="0" algn="just"/>
            <a:endParaRPr lang="it-IT" sz="2000" dirty="0">
              <a:solidFill>
                <a:srgbClr val="000000"/>
              </a:solidFill>
              <a:effectLst/>
              <a:latin typeface="Gadugi" panose="020B0502040204020203" pitchFamily="34" charset="0"/>
              <a:ea typeface="Calibri" panose="020F0502020204030204" pitchFamily="34" charset="0"/>
              <a:cs typeface="Gadugi" panose="020B0502040204020203" pitchFamily="34" charset="0"/>
            </a:endParaRPr>
          </a:p>
          <a:p>
            <a:pPr algn="just"/>
            <a:r>
              <a:rPr lang="it-IT" sz="2000" dirty="0">
                <a:solidFill>
                  <a:srgbClr val="000000"/>
                </a:solidFill>
                <a:effectLst/>
                <a:latin typeface="Calibri" panose="020F0502020204030204" pitchFamily="34" charset="0"/>
                <a:ea typeface="Calibri" panose="020F0502020204030204" pitchFamily="34" charset="0"/>
                <a:cs typeface="Gadugi" panose="020B0502040204020203" pitchFamily="34" charset="0"/>
              </a:rPr>
              <a:t>Il rispetto dell’obbligo di riservatezza deve essere garantito durante tutte le fasi del procedimento di segnalazione, compreso l’eventuale trasferimento delle segnalazioni ad altre autorità competenti.</a:t>
            </a:r>
          </a:p>
          <a:p>
            <a:pPr algn="just"/>
            <a:r>
              <a:rPr lang="it-IT" sz="2000" dirty="0">
                <a:solidFill>
                  <a:srgbClr val="000000"/>
                </a:solidFill>
                <a:effectLst/>
                <a:latin typeface="Calibri" panose="020F0502020204030204" pitchFamily="34" charset="0"/>
                <a:ea typeface="Calibri" panose="020F0502020204030204" pitchFamily="34" charset="0"/>
                <a:cs typeface="Gadugi" panose="020B0502040204020203" pitchFamily="34" charset="0"/>
              </a:rPr>
              <a:t>La segnalazione, inclusa la documentazione eventualmente allegata, è sottratta al diritto di accesso previsto dagli artt. 22 e ss. della legge 241/1990, nonché all’accesso civico generalizzato ex art. 5, comma 2 del d.lgs. 33/2013. </a:t>
            </a:r>
            <a:endParaRPr lang="it-IT" sz="2000" dirty="0">
              <a:solidFill>
                <a:srgbClr val="000000"/>
              </a:solidFill>
              <a:effectLst/>
              <a:latin typeface="Gadugi" panose="020B0502040204020203" pitchFamily="34" charset="0"/>
              <a:ea typeface="Calibri" panose="020F0502020204030204" pitchFamily="34" charset="0"/>
              <a:cs typeface="Gadugi" panose="020B0502040204020203" pitchFamily="34" charset="0"/>
            </a:endParaRPr>
          </a:p>
        </p:txBody>
      </p:sp>
    </p:spTree>
    <p:extLst>
      <p:ext uri="{BB962C8B-B14F-4D97-AF65-F5344CB8AC3E}">
        <p14:creationId xmlns:p14="http://schemas.microsoft.com/office/powerpoint/2010/main" val="3352791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E330471-52B9-EBBD-4AAE-35EA10A78653}"/>
              </a:ext>
            </a:extLst>
          </p:cNvPr>
          <p:cNvPicPr>
            <a:picLocks noChangeAspect="1"/>
          </p:cNvPicPr>
          <p:nvPr/>
        </p:nvPicPr>
        <p:blipFill>
          <a:blip r:embed="rId2"/>
          <a:stretch>
            <a:fillRect/>
          </a:stretch>
        </p:blipFill>
        <p:spPr>
          <a:xfrm>
            <a:off x="150876" y="2263669"/>
            <a:ext cx="9330471" cy="4456233"/>
          </a:xfrm>
          <a:prstGeom prst="rect">
            <a:avLst/>
          </a:prstGeom>
        </p:spPr>
      </p:pic>
      <p:sp>
        <p:nvSpPr>
          <p:cNvPr id="2" name="Titolo 1"/>
          <p:cNvSpPr>
            <a:spLocks noGrp="1"/>
          </p:cNvSpPr>
          <p:nvPr>
            <p:ph type="title"/>
          </p:nvPr>
        </p:nvSpPr>
        <p:spPr>
          <a:xfrm>
            <a:off x="462517" y="183816"/>
            <a:ext cx="8596668" cy="490890"/>
          </a:xfrm>
        </p:spPr>
        <p:txBody>
          <a:bodyPr>
            <a:normAutofit fontScale="90000"/>
          </a:bodyPr>
          <a:lstStyle/>
          <a:p>
            <a:pPr algn="ctr"/>
            <a:r>
              <a:rPr lang="it-IT" sz="2400" dirty="0"/>
              <a:t>Come si possono effettuare le segnalazioni</a:t>
            </a:r>
            <a:br>
              <a:rPr lang="it-IT" sz="2200" dirty="0"/>
            </a:br>
            <a:r>
              <a:rPr lang="it-IT" sz="2200" dirty="0"/>
              <a:t>Piattaforma di segnalazioni di illeciti - Azienda di Taranto</a:t>
            </a:r>
            <a:br>
              <a:rPr lang="it-IT" sz="1800" b="1" i="1" dirty="0"/>
            </a:br>
            <a:endParaRPr lang="it-IT" sz="1800" b="1" i="1" dirty="0"/>
          </a:p>
        </p:txBody>
      </p:sp>
      <p:sp>
        <p:nvSpPr>
          <p:cNvPr id="5" name="CasellaDiTesto 4">
            <a:extLst>
              <a:ext uri="{FF2B5EF4-FFF2-40B4-BE49-F238E27FC236}">
                <a16:creationId xmlns:a16="http://schemas.microsoft.com/office/drawing/2014/main" id="{842CE258-1EB9-ED3A-924B-8BCEE8A77405}"/>
              </a:ext>
            </a:extLst>
          </p:cNvPr>
          <p:cNvSpPr txBox="1"/>
          <p:nvPr/>
        </p:nvSpPr>
        <p:spPr>
          <a:xfrm>
            <a:off x="1424867" y="1199204"/>
            <a:ext cx="6098958" cy="369332"/>
          </a:xfrm>
          <a:prstGeom prst="rect">
            <a:avLst/>
          </a:prstGeom>
          <a:noFill/>
        </p:spPr>
        <p:txBody>
          <a:bodyPr wrap="square">
            <a:spAutoFit/>
          </a:bodyPr>
          <a:lstStyle/>
          <a:p>
            <a:r>
              <a:rPr lang="it-IT" dirty="0"/>
              <a:t>https://asltaranto.whistleblowing.it/#/</a:t>
            </a:r>
          </a:p>
        </p:txBody>
      </p:sp>
    </p:spTree>
    <p:extLst>
      <p:ext uri="{BB962C8B-B14F-4D97-AF65-F5344CB8AC3E}">
        <p14:creationId xmlns:p14="http://schemas.microsoft.com/office/powerpoint/2010/main" val="2723869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D9810FDA-E7E3-36CF-2235-715F8EE3427C}"/>
              </a:ext>
            </a:extLst>
          </p:cNvPr>
          <p:cNvPicPr>
            <a:picLocks noChangeAspect="1"/>
          </p:cNvPicPr>
          <p:nvPr/>
        </p:nvPicPr>
        <p:blipFill>
          <a:blip r:embed="rId2"/>
          <a:stretch>
            <a:fillRect/>
          </a:stretch>
        </p:blipFill>
        <p:spPr>
          <a:xfrm>
            <a:off x="103804" y="1997660"/>
            <a:ext cx="11096625" cy="4762500"/>
          </a:xfrm>
          <a:prstGeom prst="rect">
            <a:avLst/>
          </a:prstGeom>
        </p:spPr>
      </p:pic>
    </p:spTree>
    <p:extLst>
      <p:ext uri="{BB962C8B-B14F-4D97-AF65-F5344CB8AC3E}">
        <p14:creationId xmlns:p14="http://schemas.microsoft.com/office/powerpoint/2010/main" val="2285281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4F098102-1B09-000F-D2E4-E3AA807BE0D5}"/>
              </a:ext>
            </a:extLst>
          </p:cNvPr>
          <p:cNvPicPr>
            <a:picLocks noChangeAspect="1"/>
          </p:cNvPicPr>
          <p:nvPr/>
        </p:nvPicPr>
        <p:blipFill>
          <a:blip r:embed="rId2"/>
          <a:stretch>
            <a:fillRect/>
          </a:stretch>
        </p:blipFill>
        <p:spPr>
          <a:xfrm>
            <a:off x="131960" y="1254624"/>
            <a:ext cx="11182350" cy="5467350"/>
          </a:xfrm>
          <a:prstGeom prst="rect">
            <a:avLst/>
          </a:prstGeom>
        </p:spPr>
      </p:pic>
    </p:spTree>
    <p:extLst>
      <p:ext uri="{BB962C8B-B14F-4D97-AF65-F5344CB8AC3E}">
        <p14:creationId xmlns:p14="http://schemas.microsoft.com/office/powerpoint/2010/main" val="2320114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47940A16-DFF8-8813-DD0A-656671FE4498}"/>
              </a:ext>
            </a:extLst>
          </p:cNvPr>
          <p:cNvPicPr>
            <a:picLocks noChangeAspect="1"/>
          </p:cNvPicPr>
          <p:nvPr/>
        </p:nvPicPr>
        <p:blipFill>
          <a:blip r:embed="rId2"/>
          <a:stretch>
            <a:fillRect/>
          </a:stretch>
        </p:blipFill>
        <p:spPr>
          <a:xfrm>
            <a:off x="178105" y="914490"/>
            <a:ext cx="11391900" cy="5810250"/>
          </a:xfrm>
          <a:prstGeom prst="rect">
            <a:avLst/>
          </a:prstGeom>
        </p:spPr>
      </p:pic>
    </p:spTree>
    <p:extLst>
      <p:ext uri="{BB962C8B-B14F-4D97-AF65-F5344CB8AC3E}">
        <p14:creationId xmlns:p14="http://schemas.microsoft.com/office/powerpoint/2010/main" val="4288946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D5C785F0-F3BA-9CEB-5A27-BEDDBE977D05}"/>
              </a:ext>
            </a:extLst>
          </p:cNvPr>
          <p:cNvPicPr>
            <a:picLocks noChangeAspect="1"/>
          </p:cNvPicPr>
          <p:nvPr/>
        </p:nvPicPr>
        <p:blipFill>
          <a:blip r:embed="rId2"/>
          <a:stretch>
            <a:fillRect/>
          </a:stretch>
        </p:blipFill>
        <p:spPr>
          <a:xfrm>
            <a:off x="150920" y="1182487"/>
            <a:ext cx="11428520" cy="5556709"/>
          </a:xfrm>
          <a:prstGeom prst="rect">
            <a:avLst/>
          </a:prstGeom>
        </p:spPr>
      </p:pic>
    </p:spTree>
    <p:extLst>
      <p:ext uri="{BB962C8B-B14F-4D97-AF65-F5344CB8AC3E}">
        <p14:creationId xmlns:p14="http://schemas.microsoft.com/office/powerpoint/2010/main" val="200689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711293" y="211779"/>
            <a:ext cx="6184706" cy="400110"/>
          </a:xfrm>
          <a:prstGeom prst="rect">
            <a:avLst/>
          </a:prstGeom>
        </p:spPr>
        <p:txBody>
          <a:bodyPr wrap="none">
            <a:spAutoFit/>
          </a:bodyPr>
          <a:lstStyle/>
          <a:p>
            <a:r>
              <a:rPr lang="it-IT" sz="2000" b="1" i="1" dirty="0">
                <a:solidFill>
                  <a:schemeClr val="accent1"/>
                </a:solidFill>
                <a:latin typeface="+mj-lt"/>
                <a:ea typeface="+mj-ea"/>
                <a:cs typeface="+mj-cs"/>
              </a:rPr>
              <a:t>Segnalazioni di condotte illecite – whistleblowing</a:t>
            </a:r>
          </a:p>
        </p:txBody>
      </p:sp>
      <p:sp>
        <p:nvSpPr>
          <p:cNvPr id="3" name="CasellaDiTesto 2">
            <a:extLst>
              <a:ext uri="{FF2B5EF4-FFF2-40B4-BE49-F238E27FC236}">
                <a16:creationId xmlns:a16="http://schemas.microsoft.com/office/drawing/2014/main" id="{93543A8B-266C-E664-5B44-1000CF9DF536}"/>
              </a:ext>
            </a:extLst>
          </p:cNvPr>
          <p:cNvSpPr txBox="1"/>
          <p:nvPr/>
        </p:nvSpPr>
        <p:spPr>
          <a:xfrm>
            <a:off x="852257" y="1861559"/>
            <a:ext cx="8296182" cy="3046988"/>
          </a:xfrm>
          <a:prstGeom prst="rect">
            <a:avLst/>
          </a:prstGeom>
          <a:noFill/>
        </p:spPr>
        <p:txBody>
          <a:bodyPr wrap="square">
            <a:spAutoFit/>
          </a:bodyPr>
          <a:lstStyle/>
          <a:p>
            <a:pPr algn="l"/>
            <a:r>
              <a:rPr lang="it-IT" sz="2000" b="0" i="0" dirty="0">
                <a:solidFill>
                  <a:srgbClr val="3E5770"/>
                </a:solidFill>
                <a:effectLst/>
                <a:latin typeface="Lora" panose="020F0502020204030204" pitchFamily="2" charset="0"/>
              </a:rPr>
              <a:t>L’istituto del </a:t>
            </a:r>
            <a:r>
              <a:rPr lang="it-IT" sz="2000" b="1" i="0" dirty="0">
                <a:solidFill>
                  <a:srgbClr val="FF0000"/>
                </a:solidFill>
                <a:effectLst/>
                <a:latin typeface="Lora" panose="020F0502020204030204" pitchFamily="2" charset="0"/>
              </a:rPr>
              <a:t>whistleblowing</a:t>
            </a:r>
            <a:r>
              <a:rPr lang="it-IT" sz="2000" b="0" i="0" dirty="0">
                <a:solidFill>
                  <a:srgbClr val="3E5770"/>
                </a:solidFill>
                <a:effectLst/>
                <a:latin typeface="Lora" panose="020F0502020204030204" pitchFamily="2" charset="0"/>
              </a:rPr>
              <a:t> è uno </a:t>
            </a:r>
            <a:r>
              <a:rPr lang="it-IT" sz="2000" b="1" i="0" dirty="0">
                <a:solidFill>
                  <a:srgbClr val="3E5770"/>
                </a:solidFill>
                <a:effectLst/>
                <a:latin typeface="Lora" panose="020F0502020204030204" pitchFamily="2" charset="0"/>
              </a:rPr>
              <a:t>strumento a disposizione del settore pubblico e privato </a:t>
            </a:r>
            <a:r>
              <a:rPr lang="it-IT" sz="2000" b="0" i="0" dirty="0">
                <a:solidFill>
                  <a:srgbClr val="3E5770"/>
                </a:solidFill>
                <a:effectLst/>
                <a:latin typeface="Lora" panose="020F0502020204030204" pitchFamily="2" charset="0"/>
              </a:rPr>
              <a:t>che si prefigge di regolamentare e facilitare la segnalazione di illeciti di cui il soggetto segnalante, il cosiddetto “</a:t>
            </a:r>
            <a:r>
              <a:rPr lang="it-IT" sz="2000" b="1" i="0" dirty="0">
                <a:solidFill>
                  <a:srgbClr val="3E5770"/>
                </a:solidFill>
                <a:effectLst/>
                <a:latin typeface="Lora" panose="020F0502020204030204" pitchFamily="2" charset="0"/>
              </a:rPr>
              <a:t>whistleblower</a:t>
            </a:r>
            <a:r>
              <a:rPr lang="it-IT" sz="2000" b="0" i="0" dirty="0">
                <a:solidFill>
                  <a:srgbClr val="3E5770"/>
                </a:solidFill>
                <a:effectLst/>
                <a:latin typeface="Lora" panose="020F0502020204030204" pitchFamily="2" charset="0"/>
              </a:rPr>
              <a:t>”, sia venuto a conoscenza nell'ambito del proprio </a:t>
            </a:r>
            <a:r>
              <a:rPr lang="it-IT" sz="2000" b="0" i="0" dirty="0">
                <a:solidFill>
                  <a:srgbClr val="FF0000"/>
                </a:solidFill>
                <a:effectLst/>
                <a:latin typeface="Lora" panose="020F0502020204030204" pitchFamily="2" charset="0"/>
              </a:rPr>
              <a:t>contesto lavorativo</a:t>
            </a:r>
            <a:r>
              <a:rPr lang="it-IT" sz="2000" b="0" i="0" dirty="0">
                <a:solidFill>
                  <a:srgbClr val="3E5770"/>
                </a:solidFill>
                <a:effectLst/>
                <a:latin typeface="Lora" panose="020F0502020204030204" pitchFamily="2" charset="0"/>
              </a:rPr>
              <a:t>, anche mediante la previsione di significative forme di tutela nei confronti dello stesso segnalante e degli altri soggetti coinvolti.</a:t>
            </a:r>
          </a:p>
          <a:p>
            <a:pPr algn="l"/>
            <a:endParaRPr lang="it-IT" b="0" i="0" dirty="0">
              <a:solidFill>
                <a:srgbClr val="3E5770"/>
              </a:solidFill>
              <a:effectLst/>
              <a:latin typeface="Lora" panose="020F0502020204030204" pitchFamily="2" charset="0"/>
            </a:endParaRPr>
          </a:p>
          <a:p>
            <a:pPr algn="l"/>
            <a:r>
              <a:rPr lang="it-IT" b="0" i="0" dirty="0">
                <a:solidFill>
                  <a:srgbClr val="3E5770"/>
                </a:solidFill>
                <a:effectLst/>
                <a:latin typeface="Lora" panose="020F0502020204030204" pitchFamily="2" charset="0"/>
              </a:rPr>
              <a:t>In Italia il whistleblowing è regolato dal </a:t>
            </a:r>
            <a:r>
              <a:rPr lang="it-IT" b="1" i="0" u="none" strike="noStrike" dirty="0" err="1">
                <a:solidFill>
                  <a:srgbClr val="006644"/>
                </a:solidFill>
                <a:effectLst/>
                <a:latin typeface="Lora" panose="020F0502020204030204" pitchFamily="2" charset="0"/>
                <a:hlinkClick r:id="rId2"/>
              </a:rPr>
              <a:t>D.Lgs.</a:t>
            </a:r>
            <a:r>
              <a:rPr lang="it-IT" b="1" i="0" u="none" strike="noStrike" dirty="0">
                <a:solidFill>
                  <a:srgbClr val="006644"/>
                </a:solidFill>
                <a:effectLst/>
                <a:latin typeface="Lora" panose="020F0502020204030204" pitchFamily="2" charset="0"/>
                <a:hlinkClick r:id="rId2"/>
              </a:rPr>
              <a:t> 10 marzo 2023, n. 24</a:t>
            </a:r>
            <a:r>
              <a:rPr lang="it-IT" b="0" i="0" dirty="0">
                <a:solidFill>
                  <a:srgbClr val="3E5770"/>
                </a:solidFill>
                <a:effectLst/>
                <a:latin typeface="Lora" panose="020F0502020204030204" pitchFamily="2" charset="0"/>
              </a:rPr>
              <a:t> e dalle </a:t>
            </a:r>
            <a:r>
              <a:rPr lang="it-IT" b="1" i="0" u="none" strike="noStrike" dirty="0">
                <a:solidFill>
                  <a:srgbClr val="006644"/>
                </a:solidFill>
                <a:effectLst/>
                <a:latin typeface="Lora" panose="020F0502020204030204" pitchFamily="2" charset="0"/>
                <a:hlinkClick r:id="rId3"/>
              </a:rPr>
              <a:t>Linee guida dell’Autorità Nazionale Anticorruzione</a:t>
            </a:r>
            <a:r>
              <a:rPr lang="it-IT" b="0" i="0" dirty="0">
                <a:solidFill>
                  <a:srgbClr val="3E5770"/>
                </a:solidFill>
                <a:effectLst/>
                <a:latin typeface="Lora" panose="020F0502020204030204" pitchFamily="2" charset="0"/>
              </a:rPr>
              <a:t>, approvate con Delibera n. 311 del 12 luglio 2023.</a:t>
            </a:r>
          </a:p>
        </p:txBody>
      </p:sp>
    </p:spTree>
    <p:extLst>
      <p:ext uri="{BB962C8B-B14F-4D97-AF65-F5344CB8AC3E}">
        <p14:creationId xmlns:p14="http://schemas.microsoft.com/office/powerpoint/2010/main" val="525375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E55465E-8C6B-30DF-3C8F-9F5AD9BE90C4}"/>
              </a:ext>
            </a:extLst>
          </p:cNvPr>
          <p:cNvPicPr>
            <a:picLocks noChangeAspect="1"/>
          </p:cNvPicPr>
          <p:nvPr/>
        </p:nvPicPr>
        <p:blipFill>
          <a:blip r:embed="rId2"/>
          <a:stretch>
            <a:fillRect/>
          </a:stretch>
        </p:blipFill>
        <p:spPr>
          <a:xfrm>
            <a:off x="117167" y="2095130"/>
            <a:ext cx="9415518" cy="4594937"/>
          </a:xfrm>
          <a:prstGeom prst="rect">
            <a:avLst/>
          </a:prstGeom>
        </p:spPr>
      </p:pic>
    </p:spTree>
    <p:extLst>
      <p:ext uri="{BB962C8B-B14F-4D97-AF65-F5344CB8AC3E}">
        <p14:creationId xmlns:p14="http://schemas.microsoft.com/office/powerpoint/2010/main" val="2353064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Gruppo Donatori Sang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Rettangolo 23"/>
          <p:cNvSpPr/>
          <p:nvPr/>
        </p:nvSpPr>
        <p:spPr>
          <a:xfrm>
            <a:off x="155575" y="2640403"/>
            <a:ext cx="9953606" cy="2862322"/>
          </a:xfrm>
          <a:prstGeom prst="rect">
            <a:avLst/>
          </a:prstGeom>
        </p:spPr>
        <p:txBody>
          <a:bodyPr wrap="square">
            <a:spAutoFit/>
          </a:bodyPr>
          <a:lstStyle/>
          <a:p>
            <a:pPr algn="ctr"/>
            <a:endParaRPr lang="it-IT"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it-IT" sz="3600" dirty="0">
                <a:ln w="0"/>
              </a:rPr>
              <a:t>Grazie per l’attenzione</a:t>
            </a:r>
          </a:p>
          <a:p>
            <a:pPr algn="ctr"/>
            <a:endParaRPr lang="it-IT" sz="3600" dirty="0">
              <a:ln w="0"/>
            </a:endParaRPr>
          </a:p>
          <a:p>
            <a:pPr algn="ctr"/>
            <a:r>
              <a:rPr lang="it-IT" sz="3600" dirty="0">
                <a:solidFill>
                  <a:srgbClr val="C00000"/>
                </a:solidFill>
              </a:rPr>
              <a:t>trasparenza@asl.taranto.it</a:t>
            </a:r>
          </a:p>
          <a:p>
            <a:pPr algn="ctr"/>
            <a:endParaRPr lang="it-IT" sz="3600" dirty="0">
              <a:ln w="0"/>
            </a:endParaRPr>
          </a:p>
        </p:txBody>
      </p:sp>
    </p:spTree>
    <p:extLst>
      <p:ext uri="{BB962C8B-B14F-4D97-AF65-F5344CB8AC3E}">
        <p14:creationId xmlns:p14="http://schemas.microsoft.com/office/powerpoint/2010/main" val="430089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20848DF-AF69-4E27-18A8-DBD91A6E05CD}"/>
              </a:ext>
            </a:extLst>
          </p:cNvPr>
          <p:cNvPicPr>
            <a:picLocks noChangeAspect="1"/>
          </p:cNvPicPr>
          <p:nvPr/>
        </p:nvPicPr>
        <p:blipFill>
          <a:blip r:embed="rId2"/>
          <a:stretch>
            <a:fillRect/>
          </a:stretch>
        </p:blipFill>
        <p:spPr>
          <a:xfrm>
            <a:off x="2968414" y="1425804"/>
            <a:ext cx="3520141" cy="2843696"/>
          </a:xfrm>
          <a:prstGeom prst="rect">
            <a:avLst/>
          </a:prstGeom>
          <a:ln>
            <a:solidFill>
              <a:srgbClr val="00B0F0"/>
            </a:solidFill>
          </a:ln>
        </p:spPr>
      </p:pic>
      <p:sp>
        <p:nvSpPr>
          <p:cNvPr id="2" name="Titolo 1"/>
          <p:cNvSpPr>
            <a:spLocks noGrp="1"/>
          </p:cNvSpPr>
          <p:nvPr>
            <p:ph type="title"/>
          </p:nvPr>
        </p:nvSpPr>
        <p:spPr>
          <a:xfrm>
            <a:off x="577931" y="192693"/>
            <a:ext cx="8596668" cy="499768"/>
          </a:xfrm>
        </p:spPr>
        <p:txBody>
          <a:bodyPr>
            <a:normAutofit/>
          </a:bodyPr>
          <a:lstStyle/>
          <a:p>
            <a:pPr algn="ctr"/>
            <a:r>
              <a:rPr lang="it-IT" sz="2000" dirty="0"/>
              <a:t>Perché effettuare una segnalazione</a:t>
            </a:r>
          </a:p>
        </p:txBody>
      </p:sp>
      <p:sp>
        <p:nvSpPr>
          <p:cNvPr id="4" name="CasellaDiTesto 3">
            <a:extLst>
              <a:ext uri="{FF2B5EF4-FFF2-40B4-BE49-F238E27FC236}">
                <a16:creationId xmlns:a16="http://schemas.microsoft.com/office/drawing/2014/main" id="{A76045DE-B5D0-0EEF-0E47-E11958915884}"/>
              </a:ext>
            </a:extLst>
          </p:cNvPr>
          <p:cNvSpPr txBox="1"/>
          <p:nvPr/>
        </p:nvSpPr>
        <p:spPr>
          <a:xfrm>
            <a:off x="438152" y="4288968"/>
            <a:ext cx="8596668" cy="1477328"/>
          </a:xfrm>
          <a:prstGeom prst="rect">
            <a:avLst/>
          </a:prstGeom>
          <a:noFill/>
          <a:ln>
            <a:solidFill>
              <a:srgbClr val="00B0F0"/>
            </a:solidFill>
          </a:ln>
        </p:spPr>
        <p:txBody>
          <a:bodyPr wrap="square">
            <a:spAutoFit/>
          </a:bodyPr>
          <a:lstStyle/>
          <a:p>
            <a:pPr algn="just"/>
            <a:r>
              <a:rPr lang="it-IT" b="0" i="0" dirty="0">
                <a:solidFill>
                  <a:srgbClr val="0B0B0D"/>
                </a:solidFill>
                <a:effectLst/>
                <a:latin typeface="Titillium Web" panose="00000500000000000000" pitchFamily="2" charset="0"/>
              </a:rPr>
              <a:t>Per </a:t>
            </a:r>
            <a:r>
              <a:rPr lang="it-IT" b="0" i="0" dirty="0">
                <a:solidFill>
                  <a:srgbClr val="FF0000"/>
                </a:solidFill>
                <a:effectLst/>
                <a:latin typeface="Titillium Web" panose="00000500000000000000" pitchFamily="2" charset="0"/>
              </a:rPr>
              <a:t>tutelare l’interesse pubblico </a:t>
            </a:r>
            <a:r>
              <a:rPr lang="it-IT" b="0" i="0" dirty="0">
                <a:solidFill>
                  <a:srgbClr val="0B0B0D"/>
                </a:solidFill>
                <a:effectLst/>
                <a:latin typeface="Titillium Web" panose="00000500000000000000" pitchFamily="2" charset="0"/>
              </a:rPr>
              <a:t>e l'</a:t>
            </a:r>
            <a:r>
              <a:rPr lang="it-IT" b="0" i="0" dirty="0">
                <a:solidFill>
                  <a:srgbClr val="FF0000"/>
                </a:solidFill>
                <a:effectLst/>
                <a:latin typeface="Titillium Web" panose="00000500000000000000" pitchFamily="2" charset="0"/>
              </a:rPr>
              <a:t>integrità</a:t>
            </a:r>
            <a:r>
              <a:rPr lang="it-IT" b="0" i="0" dirty="0">
                <a:solidFill>
                  <a:srgbClr val="0B0B0D"/>
                </a:solidFill>
                <a:effectLst/>
                <a:latin typeface="Titillium Web" panose="00000500000000000000" pitchFamily="2" charset="0"/>
              </a:rPr>
              <a:t> della Pubblica Amministrazione. </a:t>
            </a:r>
          </a:p>
          <a:p>
            <a:pPr algn="just"/>
            <a:r>
              <a:rPr lang="it-IT" b="0" i="0" dirty="0">
                <a:solidFill>
                  <a:srgbClr val="0B0B0D"/>
                </a:solidFill>
                <a:effectLst/>
                <a:latin typeface="Titillium Web" panose="00000500000000000000" pitchFamily="2" charset="0"/>
              </a:rPr>
              <a:t>L’obiettivo di fondo è quello di valorizzare l'etica e l'integrità nell’Amministrazione, per preservarne il prestigio, l’autorevolezza e la credibilità, rafforzare i principi di legalità, buon andamento e imparzialità dell'azione amministrativa, nonché il principio di libera concorrenza.</a:t>
            </a:r>
          </a:p>
        </p:txBody>
      </p:sp>
    </p:spTree>
    <p:extLst>
      <p:ext uri="{BB962C8B-B14F-4D97-AF65-F5344CB8AC3E}">
        <p14:creationId xmlns:p14="http://schemas.microsoft.com/office/powerpoint/2010/main" val="2872958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A287C4F-90D6-1860-2EA9-FDA26C353969}"/>
              </a:ext>
            </a:extLst>
          </p:cNvPr>
          <p:cNvPicPr>
            <a:picLocks noChangeAspect="1"/>
          </p:cNvPicPr>
          <p:nvPr/>
        </p:nvPicPr>
        <p:blipFill>
          <a:blip r:embed="rId2"/>
          <a:stretch>
            <a:fillRect/>
          </a:stretch>
        </p:blipFill>
        <p:spPr>
          <a:xfrm>
            <a:off x="142043" y="700013"/>
            <a:ext cx="9715038" cy="5837326"/>
          </a:xfrm>
          <a:prstGeom prst="rect">
            <a:avLst/>
          </a:prstGeom>
        </p:spPr>
      </p:pic>
      <p:sp>
        <p:nvSpPr>
          <p:cNvPr id="6" name="Rettangolo 5">
            <a:extLst>
              <a:ext uri="{FF2B5EF4-FFF2-40B4-BE49-F238E27FC236}">
                <a16:creationId xmlns:a16="http://schemas.microsoft.com/office/drawing/2014/main" id="{3590F253-606A-4F03-DE69-639685F88A8F}"/>
              </a:ext>
            </a:extLst>
          </p:cNvPr>
          <p:cNvSpPr/>
          <p:nvPr/>
        </p:nvSpPr>
        <p:spPr>
          <a:xfrm>
            <a:off x="2499858" y="169143"/>
            <a:ext cx="4605748" cy="400110"/>
          </a:xfrm>
          <a:prstGeom prst="rect">
            <a:avLst/>
          </a:prstGeom>
        </p:spPr>
        <p:txBody>
          <a:bodyPr wrap="none">
            <a:spAutoFit/>
          </a:bodyPr>
          <a:lstStyle/>
          <a:p>
            <a:r>
              <a:rPr lang="it-IT" sz="2000" b="1" i="1" dirty="0">
                <a:solidFill>
                  <a:schemeClr val="accent1"/>
                </a:solidFill>
                <a:latin typeface="+mj-lt"/>
                <a:ea typeface="+mj-ea"/>
                <a:cs typeface="+mj-cs"/>
              </a:rPr>
              <a:t>Attore della possibile segnalazione</a:t>
            </a:r>
          </a:p>
        </p:txBody>
      </p:sp>
    </p:spTree>
    <p:extLst>
      <p:ext uri="{BB962C8B-B14F-4D97-AF65-F5344CB8AC3E}">
        <p14:creationId xmlns:p14="http://schemas.microsoft.com/office/powerpoint/2010/main" val="3449692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8456" y="161568"/>
            <a:ext cx="8596668" cy="513137"/>
          </a:xfrm>
        </p:spPr>
        <p:txBody>
          <a:bodyPr>
            <a:normAutofit/>
          </a:bodyPr>
          <a:lstStyle/>
          <a:p>
            <a:pPr algn="ctr"/>
            <a:r>
              <a:rPr lang="it-IT" sz="2000" dirty="0"/>
              <a:t>Il campo d’applicazione</a:t>
            </a:r>
          </a:p>
        </p:txBody>
      </p:sp>
      <p:sp>
        <p:nvSpPr>
          <p:cNvPr id="3" name="Segnaposto contenuto 2"/>
          <p:cNvSpPr>
            <a:spLocks noGrp="1"/>
          </p:cNvSpPr>
          <p:nvPr>
            <p:ph idx="1"/>
          </p:nvPr>
        </p:nvSpPr>
        <p:spPr>
          <a:xfrm>
            <a:off x="123115" y="2594701"/>
            <a:ext cx="9131684" cy="834299"/>
          </a:xfrm>
          <a:ln>
            <a:solidFill>
              <a:srgbClr val="00B0F0"/>
            </a:solidFill>
          </a:ln>
        </p:spPr>
        <p:txBody>
          <a:bodyPr>
            <a:normAutofit/>
          </a:bodyPr>
          <a:lstStyle/>
          <a:p>
            <a:pPr marL="0" indent="0" algn="just">
              <a:buNone/>
            </a:pPr>
            <a:r>
              <a:rPr lang="it-IT" sz="2400" dirty="0">
                <a:latin typeface="Lora" pitchFamily="2" charset="0"/>
              </a:rPr>
              <a:t>Sono legittimati ad effettuare segnalazioni interne i soggetti che operano nel </a:t>
            </a:r>
            <a:r>
              <a:rPr lang="it-IT" sz="2400" dirty="0">
                <a:solidFill>
                  <a:srgbClr val="FF0000"/>
                </a:solidFill>
                <a:latin typeface="Lora" pitchFamily="2" charset="0"/>
              </a:rPr>
              <a:t>contesto lavorativo</a:t>
            </a:r>
          </a:p>
        </p:txBody>
      </p:sp>
      <p:sp>
        <p:nvSpPr>
          <p:cNvPr id="4" name="Segnaposto contenuto 2">
            <a:extLst>
              <a:ext uri="{FF2B5EF4-FFF2-40B4-BE49-F238E27FC236}">
                <a16:creationId xmlns:a16="http://schemas.microsoft.com/office/drawing/2014/main" id="{0504A52C-7C54-B121-7F0D-D6BDAFB8CAEE}"/>
              </a:ext>
            </a:extLst>
          </p:cNvPr>
          <p:cNvSpPr txBox="1">
            <a:spLocks/>
          </p:cNvSpPr>
          <p:nvPr/>
        </p:nvSpPr>
        <p:spPr>
          <a:xfrm>
            <a:off x="464267" y="5128630"/>
            <a:ext cx="9131684" cy="1245537"/>
          </a:xfrm>
          <a:prstGeom prst="rect">
            <a:avLst/>
          </a:prstGeom>
          <a:ln>
            <a:solidFill>
              <a:srgbClr val="FFC000"/>
            </a:solidFill>
          </a:ln>
        </p:spPr>
        <p:txBody>
          <a:bodyPr vert="horz" lIns="91440" tIns="45720" rIns="91440" bIns="45720" rtlCol="0">
            <a:normAutofit fontScale="4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it-IT" sz="4400" dirty="0">
                <a:latin typeface="Lora" pitchFamily="2" charset="0"/>
              </a:rPr>
              <a:t>Le </a:t>
            </a:r>
            <a:r>
              <a:rPr lang="it-IT" sz="4400" dirty="0">
                <a:solidFill>
                  <a:srgbClr val="FF0000"/>
                </a:solidFill>
                <a:latin typeface="Lora" pitchFamily="2" charset="0"/>
              </a:rPr>
              <a:t>segnalazioni anonime </a:t>
            </a:r>
            <a:r>
              <a:rPr lang="it-IT" sz="4400" dirty="0">
                <a:latin typeface="Lora" pitchFamily="2" charset="0"/>
              </a:rPr>
              <a:t>verranno trattate come </a:t>
            </a:r>
            <a:r>
              <a:rPr lang="it-IT" sz="4400" dirty="0">
                <a:solidFill>
                  <a:srgbClr val="FF0000"/>
                </a:solidFill>
                <a:latin typeface="Lora" pitchFamily="2" charset="0"/>
              </a:rPr>
              <a:t>segnalazioni ordinarie </a:t>
            </a:r>
            <a:r>
              <a:rPr lang="it-IT" sz="4400" dirty="0">
                <a:latin typeface="Lora" pitchFamily="2" charset="0"/>
              </a:rPr>
              <a:t>soltanto se adeguatamente circostanziate ma </a:t>
            </a:r>
            <a:r>
              <a:rPr lang="it-IT" sz="4400" dirty="0">
                <a:solidFill>
                  <a:srgbClr val="FF0000"/>
                </a:solidFill>
                <a:latin typeface="Lora" pitchFamily="2" charset="0"/>
              </a:rPr>
              <a:t>sono</a:t>
            </a:r>
            <a:r>
              <a:rPr lang="it-IT" sz="4400" dirty="0">
                <a:latin typeface="Lora" pitchFamily="2" charset="0"/>
              </a:rPr>
              <a:t> in ogni caso </a:t>
            </a:r>
            <a:r>
              <a:rPr lang="it-IT" sz="4400" dirty="0">
                <a:solidFill>
                  <a:srgbClr val="FF0000"/>
                </a:solidFill>
                <a:latin typeface="Lora" pitchFamily="2" charset="0"/>
              </a:rPr>
              <a:t>escluse dal campo d’applicazione dell’istituto del whistleblowing</a:t>
            </a:r>
            <a:r>
              <a:rPr lang="it-IT" sz="4400" dirty="0">
                <a:latin typeface="Lora" pitchFamily="2" charset="0"/>
              </a:rPr>
              <a:t>.</a:t>
            </a:r>
          </a:p>
          <a:p>
            <a:pPr marL="0" indent="0" algn="just">
              <a:buFont typeface="Wingdings 3" charset="2"/>
              <a:buNone/>
            </a:pPr>
            <a:endParaRPr lang="it-IT" sz="2400" dirty="0">
              <a:solidFill>
                <a:srgbClr val="FF0000"/>
              </a:solidFill>
              <a:latin typeface="Lora" pitchFamily="2" charset="0"/>
            </a:endParaRPr>
          </a:p>
        </p:txBody>
      </p:sp>
      <p:sp>
        <p:nvSpPr>
          <p:cNvPr id="5" name="Segnaposto contenuto 2">
            <a:extLst>
              <a:ext uri="{FF2B5EF4-FFF2-40B4-BE49-F238E27FC236}">
                <a16:creationId xmlns:a16="http://schemas.microsoft.com/office/drawing/2014/main" id="{CC9F2ED4-318C-6F2C-9AE0-BE9BAEA03C66}"/>
              </a:ext>
            </a:extLst>
          </p:cNvPr>
          <p:cNvSpPr txBox="1">
            <a:spLocks/>
          </p:cNvSpPr>
          <p:nvPr/>
        </p:nvSpPr>
        <p:spPr>
          <a:xfrm>
            <a:off x="303628" y="3716246"/>
            <a:ext cx="9131684" cy="1116783"/>
          </a:xfrm>
          <a:prstGeom prst="rect">
            <a:avLst/>
          </a:prstGeom>
          <a:ln>
            <a:solidFill>
              <a:srgbClr val="00B0F0"/>
            </a:solidFill>
          </a:ln>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it-IT" sz="2400" dirty="0">
                <a:solidFill>
                  <a:srgbClr val="FF0000"/>
                </a:solidFill>
                <a:latin typeface="Lora" pitchFamily="2" charset="0"/>
              </a:rPr>
              <a:t>Fornire la propria identità è essenziale </a:t>
            </a:r>
            <a:r>
              <a:rPr lang="it-IT" sz="2400" dirty="0">
                <a:latin typeface="Lora" pitchFamily="2" charset="0"/>
              </a:rPr>
              <a:t>per verificare se la segnalazione è effettuata dai dipendenti pubblici o equiparati o, comunque, dai soggetti legittimati.</a:t>
            </a:r>
            <a:endParaRPr lang="it-IT" sz="2400" dirty="0">
              <a:solidFill>
                <a:srgbClr val="FF0000"/>
              </a:solidFill>
              <a:latin typeface="Lora" pitchFamily="2" charset="0"/>
            </a:endParaRPr>
          </a:p>
        </p:txBody>
      </p:sp>
      <p:pic>
        <p:nvPicPr>
          <p:cNvPr id="7" name="Immagine 6">
            <a:extLst>
              <a:ext uri="{FF2B5EF4-FFF2-40B4-BE49-F238E27FC236}">
                <a16:creationId xmlns:a16="http://schemas.microsoft.com/office/drawing/2014/main" id="{188E2CD3-4ED5-4E2C-2CCF-38BDF5830B8E}"/>
              </a:ext>
            </a:extLst>
          </p:cNvPr>
          <p:cNvPicPr>
            <a:picLocks noChangeAspect="1"/>
          </p:cNvPicPr>
          <p:nvPr/>
        </p:nvPicPr>
        <p:blipFill>
          <a:blip r:embed="rId2"/>
          <a:stretch>
            <a:fillRect/>
          </a:stretch>
        </p:blipFill>
        <p:spPr>
          <a:xfrm>
            <a:off x="1418200" y="655331"/>
            <a:ext cx="3523129" cy="1972235"/>
          </a:xfrm>
          <a:prstGeom prst="rect">
            <a:avLst/>
          </a:prstGeom>
        </p:spPr>
      </p:pic>
    </p:spTree>
    <p:extLst>
      <p:ext uri="{BB962C8B-B14F-4D97-AF65-F5344CB8AC3E}">
        <p14:creationId xmlns:p14="http://schemas.microsoft.com/office/powerpoint/2010/main" val="362605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1583E35-221C-FF85-119C-CE003C9C7A48}"/>
              </a:ext>
            </a:extLst>
          </p:cNvPr>
          <p:cNvPicPr>
            <a:picLocks noChangeAspect="1"/>
          </p:cNvPicPr>
          <p:nvPr/>
        </p:nvPicPr>
        <p:blipFill>
          <a:blip r:embed="rId2"/>
          <a:stretch>
            <a:fillRect/>
          </a:stretch>
        </p:blipFill>
        <p:spPr>
          <a:xfrm>
            <a:off x="8756049" y="2648799"/>
            <a:ext cx="3514165" cy="2151529"/>
          </a:xfrm>
          <a:prstGeom prst="rect">
            <a:avLst/>
          </a:prstGeom>
        </p:spPr>
      </p:pic>
      <p:sp>
        <p:nvSpPr>
          <p:cNvPr id="2" name="Titolo 1"/>
          <p:cNvSpPr>
            <a:spLocks noGrp="1"/>
          </p:cNvSpPr>
          <p:nvPr>
            <p:ph type="title"/>
          </p:nvPr>
        </p:nvSpPr>
        <p:spPr>
          <a:xfrm>
            <a:off x="542419" y="210447"/>
            <a:ext cx="8596668" cy="632933"/>
          </a:xfrm>
        </p:spPr>
        <p:txBody>
          <a:bodyPr>
            <a:normAutofit/>
          </a:bodyPr>
          <a:lstStyle/>
          <a:p>
            <a:pPr algn="ctr"/>
            <a:r>
              <a:rPr lang="it-IT" sz="2000" dirty="0"/>
              <a:t>Cosa si intende per condotta illecita</a:t>
            </a:r>
          </a:p>
        </p:txBody>
      </p:sp>
      <p:sp>
        <p:nvSpPr>
          <p:cNvPr id="4" name="CasellaDiTesto 3">
            <a:extLst>
              <a:ext uri="{FF2B5EF4-FFF2-40B4-BE49-F238E27FC236}">
                <a16:creationId xmlns:a16="http://schemas.microsoft.com/office/drawing/2014/main" id="{A76045DE-B5D0-0EEF-0E47-E11958915884}"/>
              </a:ext>
            </a:extLst>
          </p:cNvPr>
          <p:cNvSpPr txBox="1"/>
          <p:nvPr/>
        </p:nvSpPr>
        <p:spPr>
          <a:xfrm>
            <a:off x="409727" y="1240087"/>
            <a:ext cx="8596668" cy="4708981"/>
          </a:xfrm>
          <a:prstGeom prst="rect">
            <a:avLst/>
          </a:prstGeom>
          <a:noFill/>
          <a:ln>
            <a:solidFill>
              <a:srgbClr val="00B0F0"/>
            </a:solidFill>
          </a:ln>
        </p:spPr>
        <p:txBody>
          <a:bodyPr wrap="square">
            <a:spAutoFit/>
          </a:bodyPr>
          <a:lstStyle/>
          <a:p>
            <a:pPr algn="just"/>
            <a:r>
              <a:rPr lang="it-IT" sz="2000" b="0" i="0" dirty="0">
                <a:solidFill>
                  <a:srgbClr val="0B0B0D"/>
                </a:solidFill>
                <a:effectLst/>
                <a:latin typeface="Titillium Web" panose="00000500000000000000" pitchFamily="2" charset="0"/>
              </a:rPr>
              <a:t>Ai fini della segnalazione whistleblowing, si considerano </a:t>
            </a:r>
          </a:p>
          <a:p>
            <a:pPr algn="just"/>
            <a:endParaRPr lang="it-IT" sz="2000" dirty="0">
              <a:solidFill>
                <a:srgbClr val="0B0B0D"/>
              </a:solidFill>
              <a:latin typeface="Titillium Web" panose="00000500000000000000" pitchFamily="2" charset="0"/>
            </a:endParaRPr>
          </a:p>
          <a:p>
            <a:pPr algn="just"/>
            <a:r>
              <a:rPr lang="it-IT" sz="2000" b="0" i="0" dirty="0">
                <a:solidFill>
                  <a:srgbClr val="FF0000"/>
                </a:solidFill>
                <a:effectLst/>
                <a:latin typeface="Titillium Web" panose="00000500000000000000" pitchFamily="2" charset="0"/>
              </a:rPr>
              <a:t>comportamenti, atti od omissioni che ledono l'interesse pubblico o l'integrità dell'amministrazione e che consistono in </a:t>
            </a:r>
            <a:r>
              <a:rPr lang="it-IT" sz="2000" b="0" i="0" dirty="0">
                <a:solidFill>
                  <a:srgbClr val="FF0000"/>
                </a:solidFill>
                <a:effectLst/>
                <a:highlight>
                  <a:srgbClr val="FFFF00"/>
                </a:highlight>
                <a:latin typeface="Titillium Web" panose="00000500000000000000" pitchFamily="2" charset="0"/>
              </a:rPr>
              <a:t>illeciti</a:t>
            </a:r>
            <a:r>
              <a:rPr lang="it-IT" sz="2000" b="0" i="0" dirty="0">
                <a:solidFill>
                  <a:srgbClr val="FF0000"/>
                </a:solidFill>
                <a:effectLst/>
                <a:latin typeface="Titillium Web" panose="00000500000000000000" pitchFamily="2" charset="0"/>
              </a:rPr>
              <a:t> amministrativi, contabili, civili e penali e in violazioni di determinati settori del diritto europeo. Sono segnalabili anche le condotte volte ad occultare le violazioni.</a:t>
            </a:r>
          </a:p>
          <a:p>
            <a:pPr algn="just"/>
            <a:endParaRPr lang="it-IT" sz="2000" b="0" i="0" dirty="0">
              <a:solidFill>
                <a:srgbClr val="FF0000"/>
              </a:solidFill>
              <a:effectLst/>
              <a:latin typeface="Titillium Web" panose="00000500000000000000" pitchFamily="2" charset="0"/>
            </a:endParaRPr>
          </a:p>
          <a:p>
            <a:pPr algn="just"/>
            <a:r>
              <a:rPr lang="it-IT" sz="2000" b="0" i="0" dirty="0">
                <a:solidFill>
                  <a:srgbClr val="0B0B0D"/>
                </a:solidFill>
                <a:effectLst/>
                <a:latin typeface="Titillium Web" panose="00000500000000000000" pitchFamily="2" charset="0"/>
              </a:rPr>
              <a:t>Non sono ricomprese tra le violazioni segnalabili le irregolarità nella gestione od organizzazione dell’attività, le notizie palesemente prive di fondamento, le informazioni che sono già totalmente di dominio pubblico, le informazioni acquisite solo sulla base di indiscrezioni o le cd. voci di corridoio, le contestazioni, rivendicazioni, richieste legate ai rapporti personali della persona segnalante nell’ambito lavorativo (si pensi, ad esempio, alle vertenze di lavoro, discriminazioni tra colleghi, conflitti interpersonali tra la persona segnalante e un altro lavoratore).</a:t>
            </a:r>
          </a:p>
        </p:txBody>
      </p:sp>
    </p:spTree>
    <p:extLst>
      <p:ext uri="{BB962C8B-B14F-4D97-AF65-F5344CB8AC3E}">
        <p14:creationId xmlns:p14="http://schemas.microsoft.com/office/powerpoint/2010/main" val="410746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473E4C-971F-DAF6-CDD5-F6A2D9EB2DB8}"/>
              </a:ext>
            </a:extLst>
          </p:cNvPr>
          <p:cNvSpPr>
            <a:spLocks noGrp="1"/>
          </p:cNvSpPr>
          <p:nvPr>
            <p:ph type="title"/>
          </p:nvPr>
        </p:nvSpPr>
        <p:spPr>
          <a:xfrm>
            <a:off x="3021039" y="263371"/>
            <a:ext cx="3566192" cy="1320800"/>
          </a:xfrm>
        </p:spPr>
        <p:txBody>
          <a:bodyPr/>
          <a:lstStyle/>
          <a:p>
            <a:r>
              <a:rPr lang="it-IT" sz="2400" b="1" dirty="0"/>
              <a:t>A titolo esemplificativo</a:t>
            </a:r>
          </a:p>
        </p:txBody>
      </p:sp>
      <p:sp>
        <p:nvSpPr>
          <p:cNvPr id="3" name="Segnaposto contenuto 2">
            <a:extLst>
              <a:ext uri="{FF2B5EF4-FFF2-40B4-BE49-F238E27FC236}">
                <a16:creationId xmlns:a16="http://schemas.microsoft.com/office/drawing/2014/main" id="{CFC2FA61-9754-48B4-713B-3F845B2B6D74}"/>
              </a:ext>
            </a:extLst>
          </p:cNvPr>
          <p:cNvSpPr>
            <a:spLocks noGrp="1"/>
          </p:cNvSpPr>
          <p:nvPr>
            <p:ph idx="1"/>
          </p:nvPr>
        </p:nvSpPr>
        <p:spPr/>
        <p:txBody>
          <a:bodyPr/>
          <a:lstStyle/>
          <a:p>
            <a:pPr marL="0" indent="0">
              <a:buNone/>
            </a:pPr>
            <a:r>
              <a:rPr lang="it-IT" dirty="0"/>
              <a:t>Rientrano tra le “</a:t>
            </a:r>
            <a:r>
              <a:rPr lang="it-IT" dirty="0">
                <a:solidFill>
                  <a:srgbClr val="FF0000"/>
                </a:solidFill>
              </a:rPr>
              <a:t>condotte illecite</a:t>
            </a:r>
            <a:r>
              <a:rPr lang="it-IT" dirty="0"/>
              <a:t>”: </a:t>
            </a:r>
          </a:p>
          <a:p>
            <a:pPr>
              <a:buFont typeface="Wingdings" panose="05000000000000000000" pitchFamily="2" charset="2"/>
              <a:buChar char="ü"/>
            </a:pPr>
            <a:r>
              <a:rPr lang="it-IT" dirty="0"/>
              <a:t>gli illeciti penalmente sanzionati che rechino pregiudizio all’integrità dell’amministrazione; </a:t>
            </a:r>
          </a:p>
          <a:p>
            <a:pPr>
              <a:buFont typeface="Wingdings" panose="05000000000000000000" pitchFamily="2" charset="2"/>
              <a:buChar char="ü"/>
            </a:pPr>
            <a:r>
              <a:rPr lang="it-IT" dirty="0"/>
              <a:t>gli illeciti disciplinari; </a:t>
            </a:r>
          </a:p>
          <a:p>
            <a:pPr>
              <a:buFont typeface="Wingdings" panose="05000000000000000000" pitchFamily="2" charset="2"/>
              <a:buChar char="ü"/>
            </a:pPr>
            <a:r>
              <a:rPr lang="it-IT" dirty="0"/>
              <a:t>gli illeciti civili o amministrativi; </a:t>
            </a:r>
          </a:p>
          <a:p>
            <a:pPr>
              <a:buFont typeface="Wingdings" panose="05000000000000000000" pitchFamily="2" charset="2"/>
              <a:buChar char="ü"/>
            </a:pPr>
            <a:r>
              <a:rPr lang="it-IT" dirty="0"/>
              <a:t>le situazioni in cui, nel corso dell’attività amministrativa, si riscontri l’abuso da parte di un soggetto del potere a lui affidato al fine di ottenere vantaggi privati;</a:t>
            </a:r>
          </a:p>
          <a:p>
            <a:pPr>
              <a:buFont typeface="Wingdings" panose="05000000000000000000" pitchFamily="2" charset="2"/>
              <a:buChar char="ü"/>
            </a:pPr>
            <a:r>
              <a:rPr lang="it-IT" dirty="0"/>
              <a:t>i fatti in cui – a prescindere dalla rilevanza penale – venga in evidenza un mal funzionamento dell’amministrazione a causa dell’uso a fini privati delle funzioni attribuite</a:t>
            </a:r>
          </a:p>
        </p:txBody>
      </p:sp>
    </p:spTree>
    <p:extLst>
      <p:ext uri="{BB962C8B-B14F-4D97-AF65-F5344CB8AC3E}">
        <p14:creationId xmlns:p14="http://schemas.microsoft.com/office/powerpoint/2010/main" val="79505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B9F498-EF34-EFF6-3BCD-8548E1C8EB80}"/>
              </a:ext>
            </a:extLst>
          </p:cNvPr>
          <p:cNvSpPr>
            <a:spLocks noGrp="1"/>
          </p:cNvSpPr>
          <p:nvPr>
            <p:ph type="title"/>
          </p:nvPr>
        </p:nvSpPr>
        <p:spPr>
          <a:xfrm>
            <a:off x="1852044" y="201120"/>
            <a:ext cx="6247248" cy="615518"/>
          </a:xfrm>
        </p:spPr>
        <p:txBody>
          <a:bodyPr>
            <a:normAutofit fontScale="90000"/>
          </a:bodyPr>
          <a:lstStyle/>
          <a:p>
            <a:pPr algn="ctr"/>
            <a:r>
              <a:rPr lang="it-IT" sz="2400" dirty="0"/>
              <a:t>Come è possibile segnalare -</a:t>
            </a:r>
            <a:br>
              <a:rPr lang="it-IT" sz="2400" dirty="0"/>
            </a:br>
            <a:r>
              <a:rPr lang="it-IT" sz="2200" dirty="0"/>
              <a:t>Piattaforma di segnalazioni di illeciti  </a:t>
            </a:r>
            <a:br>
              <a:rPr lang="it-IT" sz="2200" dirty="0"/>
            </a:br>
            <a:r>
              <a:rPr lang="it-IT"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https://asltaranto.whistleblowing.it</a:t>
            </a:r>
            <a:br>
              <a:rPr lang="it-IT" sz="2200" dirty="0"/>
            </a:br>
            <a:endParaRPr lang="it-IT" sz="2200" dirty="0"/>
          </a:p>
        </p:txBody>
      </p:sp>
      <p:sp>
        <p:nvSpPr>
          <p:cNvPr id="3" name="Segnaposto contenuto 2">
            <a:extLst>
              <a:ext uri="{FF2B5EF4-FFF2-40B4-BE49-F238E27FC236}">
                <a16:creationId xmlns:a16="http://schemas.microsoft.com/office/drawing/2014/main" id="{2036E5DB-0A04-459C-21B1-3C0561B25746}"/>
              </a:ext>
            </a:extLst>
          </p:cNvPr>
          <p:cNvSpPr>
            <a:spLocks noGrp="1"/>
          </p:cNvSpPr>
          <p:nvPr>
            <p:ph idx="1"/>
          </p:nvPr>
        </p:nvSpPr>
        <p:spPr>
          <a:xfrm>
            <a:off x="375493" y="1876503"/>
            <a:ext cx="8596668" cy="4151433"/>
          </a:xfrm>
          <a:ln>
            <a:solidFill>
              <a:srgbClr val="00B0F0"/>
            </a:solidFill>
          </a:ln>
        </p:spPr>
        <p:txBody>
          <a:bodyPr>
            <a:noAutofit/>
          </a:bodyPr>
          <a:lstStyle/>
          <a:p>
            <a:pPr algn="just"/>
            <a:r>
              <a:rPr lang="it-IT" sz="2000" dirty="0"/>
              <a:t>consente di compilare, inviare e ricevere in modo informatizzato il “Modulo di segnalazione”,</a:t>
            </a:r>
          </a:p>
          <a:p>
            <a:pPr algn="just"/>
            <a:r>
              <a:rPr lang="it-IT" sz="2000" dirty="0"/>
              <a:t>a seguito dell’inoltro della segnalazione, l’autore riceve dal sistema un codice identificativo utile per i successivi accessi;</a:t>
            </a:r>
          </a:p>
          <a:p>
            <a:pPr algn="just"/>
            <a:r>
              <a:rPr lang="it-IT" sz="2000" dirty="0"/>
              <a:t>i dati della segnalazione (unitamente agli eventuali documenti allegati) vengono automaticamente inoltrati al RPCT che analizza la segnalazione al fine di determinarne </a:t>
            </a:r>
            <a:r>
              <a:rPr lang="it-IT" sz="2000" dirty="0">
                <a:solidFill>
                  <a:srgbClr val="FF0000"/>
                </a:solidFill>
              </a:rPr>
              <a:t>l’ammissibilità e la ricevibilità </a:t>
            </a:r>
            <a:r>
              <a:rPr lang="it-IT" sz="2000" dirty="0"/>
              <a:t>e, se quanto denunciato non è stato adeguatamente circostanziato, richiede chiarimenti al segnalante mediante l’applicativo informatico;</a:t>
            </a:r>
          </a:p>
          <a:p>
            <a:pPr algn="just"/>
            <a:r>
              <a:rPr lang="it-IT" sz="2000" dirty="0"/>
              <a:t>il segnalante può monitorare lo stato di avanzamento dell’istruttoria accedendo al sistema di gestione delle segnalazioni ed utilizzando il codice identificativo ricevuto. </a:t>
            </a:r>
          </a:p>
        </p:txBody>
      </p:sp>
    </p:spTree>
    <p:extLst>
      <p:ext uri="{BB962C8B-B14F-4D97-AF65-F5344CB8AC3E}">
        <p14:creationId xmlns:p14="http://schemas.microsoft.com/office/powerpoint/2010/main" val="324072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DE7B8ED-996E-4C72-0211-74A544543D6D}"/>
              </a:ext>
            </a:extLst>
          </p:cNvPr>
          <p:cNvPicPr>
            <a:picLocks noChangeAspect="1"/>
          </p:cNvPicPr>
          <p:nvPr/>
        </p:nvPicPr>
        <p:blipFill>
          <a:blip r:embed="rId2"/>
          <a:stretch>
            <a:fillRect/>
          </a:stretch>
        </p:blipFill>
        <p:spPr>
          <a:xfrm>
            <a:off x="8555419" y="591196"/>
            <a:ext cx="2614753" cy="1624774"/>
          </a:xfrm>
          <a:prstGeom prst="rect">
            <a:avLst/>
          </a:prstGeom>
          <a:solidFill>
            <a:srgbClr val="00B0F0"/>
          </a:solidFill>
        </p:spPr>
      </p:pic>
      <p:sp>
        <p:nvSpPr>
          <p:cNvPr id="2" name="Titolo 1"/>
          <p:cNvSpPr>
            <a:spLocks noGrp="1"/>
          </p:cNvSpPr>
          <p:nvPr>
            <p:ph type="title"/>
          </p:nvPr>
        </p:nvSpPr>
        <p:spPr>
          <a:xfrm>
            <a:off x="577931" y="174938"/>
            <a:ext cx="8596668" cy="490890"/>
          </a:xfrm>
        </p:spPr>
        <p:txBody>
          <a:bodyPr>
            <a:normAutofit/>
          </a:bodyPr>
          <a:lstStyle/>
          <a:p>
            <a:pPr algn="ctr"/>
            <a:r>
              <a:rPr lang="it-IT" sz="2000" dirty="0"/>
              <a:t>Requisiti della segnalazione</a:t>
            </a:r>
          </a:p>
        </p:txBody>
      </p:sp>
      <p:sp>
        <p:nvSpPr>
          <p:cNvPr id="4" name="CasellaDiTesto 3">
            <a:extLst>
              <a:ext uri="{FF2B5EF4-FFF2-40B4-BE49-F238E27FC236}">
                <a16:creationId xmlns:a16="http://schemas.microsoft.com/office/drawing/2014/main" id="{A76045DE-B5D0-0EEF-0E47-E11958915884}"/>
              </a:ext>
            </a:extLst>
          </p:cNvPr>
          <p:cNvSpPr txBox="1"/>
          <p:nvPr/>
        </p:nvSpPr>
        <p:spPr>
          <a:xfrm>
            <a:off x="150034" y="735293"/>
            <a:ext cx="8596668" cy="6186309"/>
          </a:xfrm>
          <a:prstGeom prst="rect">
            <a:avLst/>
          </a:prstGeom>
          <a:noFill/>
          <a:ln>
            <a:solidFill>
              <a:srgbClr val="00B0F0"/>
            </a:solidFill>
          </a:ln>
        </p:spPr>
        <p:txBody>
          <a:bodyPr wrap="square">
            <a:spAutoFit/>
          </a:bodyPr>
          <a:lstStyle/>
          <a:p>
            <a:pPr algn="just"/>
            <a:r>
              <a:rPr lang="it-IT" b="0" i="0" dirty="0">
                <a:solidFill>
                  <a:srgbClr val="0B0B0D"/>
                </a:solidFill>
                <a:effectLst/>
                <a:latin typeface="Titillium Web" panose="00000500000000000000" pitchFamily="2" charset="0"/>
              </a:rPr>
              <a:t>Una volta inviata la segnalazione, il RPCT svolge un </a:t>
            </a:r>
            <a:r>
              <a:rPr lang="it-IT" b="1" i="0" dirty="0">
                <a:solidFill>
                  <a:srgbClr val="0B0B0D"/>
                </a:solidFill>
                <a:effectLst/>
                <a:latin typeface="Titillium Web" panose="00000500000000000000" pitchFamily="2" charset="0"/>
              </a:rPr>
              <a:t>esame preliminare</a:t>
            </a:r>
            <a:r>
              <a:rPr lang="it-IT" b="0" i="0" dirty="0">
                <a:solidFill>
                  <a:srgbClr val="0B0B0D"/>
                </a:solidFill>
                <a:effectLst/>
                <a:latin typeface="Titillium Web" panose="00000500000000000000" pitchFamily="2" charset="0"/>
              </a:rPr>
              <a:t> della stessa per valutare la </a:t>
            </a:r>
            <a:r>
              <a:rPr lang="it-IT" b="0" i="0" dirty="0">
                <a:solidFill>
                  <a:srgbClr val="0B0B0D"/>
                </a:solidFill>
                <a:effectLst/>
                <a:highlight>
                  <a:srgbClr val="FFFF00"/>
                </a:highlight>
                <a:latin typeface="Titillium Web" panose="00000500000000000000" pitchFamily="2" charset="0"/>
              </a:rPr>
              <a:t>sussistenza dei requisiti di ammissibilità </a:t>
            </a:r>
          </a:p>
          <a:p>
            <a:pPr algn="just"/>
            <a:r>
              <a:rPr lang="it-IT" b="0" i="0" dirty="0">
                <a:solidFill>
                  <a:srgbClr val="0B0B0D"/>
                </a:solidFill>
                <a:effectLst/>
                <a:latin typeface="Titillium Web" panose="00000500000000000000" pitchFamily="2" charset="0"/>
              </a:rPr>
              <a:t>Il RPCT è tenuto ad avviare e svolgere l’istruttoria, che non è volta ad accertare l’effettivo accadimento dei fatti ma ad effettuare una </a:t>
            </a:r>
            <a:r>
              <a:rPr lang="it-IT" b="0" i="0" dirty="0">
                <a:solidFill>
                  <a:srgbClr val="FF0000"/>
                </a:solidFill>
                <a:effectLst/>
                <a:latin typeface="Titillium Web" panose="00000500000000000000" pitchFamily="2" charset="0"/>
              </a:rPr>
              <a:t>verifica ed analisi </a:t>
            </a:r>
            <a:r>
              <a:rPr lang="it-IT" b="0" i="0" dirty="0">
                <a:solidFill>
                  <a:srgbClr val="0B0B0D"/>
                </a:solidFill>
                <a:effectLst/>
                <a:latin typeface="Titillium Web" panose="00000500000000000000" pitchFamily="2" charset="0"/>
              </a:rPr>
              <a:t>del contenuto della segnalazione. Al Responsabile non spetta, quindi, il compito di accertare responsabilità individuali di qualunque natura ovvero di svolgere controlli di legittimità o di merito su atti e provvedimenti dell’Azienda. </a:t>
            </a:r>
          </a:p>
          <a:p>
            <a:pPr algn="just"/>
            <a:r>
              <a:rPr lang="it-IT" b="0" i="0" dirty="0">
                <a:solidFill>
                  <a:srgbClr val="0B0B0D"/>
                </a:solidFill>
                <a:effectLst/>
                <a:latin typeface="Titillium Web" panose="00000500000000000000" pitchFamily="2" charset="0"/>
              </a:rPr>
              <a:t>La segnalazione di illeciti deve contenere i seguenti </a:t>
            </a:r>
            <a:r>
              <a:rPr lang="it-IT" b="0" i="0" dirty="0">
                <a:solidFill>
                  <a:srgbClr val="0B0B0D"/>
                </a:solidFill>
                <a:effectLst/>
                <a:highlight>
                  <a:srgbClr val="FFFF00"/>
                </a:highlight>
                <a:latin typeface="Titillium Web" panose="00000500000000000000" pitchFamily="2" charset="0"/>
              </a:rPr>
              <a:t>elementi</a:t>
            </a:r>
            <a:r>
              <a:rPr lang="it-IT" b="0" i="0" dirty="0">
                <a:solidFill>
                  <a:srgbClr val="0B0B0D"/>
                </a:solidFill>
                <a:effectLst/>
                <a:latin typeface="Titillium Web" panose="00000500000000000000" pitchFamily="2" charset="0"/>
              </a:rPr>
              <a:t>:</a:t>
            </a:r>
          </a:p>
          <a:p>
            <a:pPr algn="just"/>
            <a:endParaRPr lang="it-IT" b="0" i="0" dirty="0">
              <a:solidFill>
                <a:srgbClr val="0B0B0D"/>
              </a:solidFill>
              <a:effectLst/>
              <a:latin typeface="Titillium Web" panose="00000500000000000000" pitchFamily="2" charset="0"/>
            </a:endParaRPr>
          </a:p>
          <a:p>
            <a:pPr lvl="1" algn="just">
              <a:buFont typeface="+mj-lt"/>
              <a:buAutoNum type="arabicPeriod"/>
            </a:pPr>
            <a:r>
              <a:rPr lang="it-IT" b="0" i="0" dirty="0">
                <a:solidFill>
                  <a:srgbClr val="0B0B0D"/>
                </a:solidFill>
                <a:effectLst/>
                <a:latin typeface="Titillium Web" panose="00000500000000000000" pitchFamily="2" charset="0"/>
              </a:rPr>
              <a:t> generalità del segnalante, con l’indicazione dei dati di contatto;</a:t>
            </a:r>
          </a:p>
          <a:p>
            <a:pPr lvl="1" algn="just">
              <a:buFont typeface="+mj-lt"/>
              <a:buAutoNum type="arabicPeriod"/>
            </a:pPr>
            <a:r>
              <a:rPr lang="it-IT" dirty="0">
                <a:solidFill>
                  <a:srgbClr val="0B0B0D"/>
                </a:solidFill>
                <a:latin typeface="Titillium Web" panose="00000500000000000000" pitchFamily="2" charset="0"/>
              </a:rPr>
              <a:t> </a:t>
            </a:r>
            <a:r>
              <a:rPr lang="it-IT" b="0" i="0" dirty="0">
                <a:solidFill>
                  <a:srgbClr val="0B0B0D"/>
                </a:solidFill>
                <a:effectLst/>
                <a:latin typeface="Titillium Web" panose="00000500000000000000" pitchFamily="2" charset="0"/>
              </a:rPr>
              <a:t>esaustiva descrizione dell’episodio e dei fatti oggetto di segnalazione;</a:t>
            </a:r>
          </a:p>
          <a:p>
            <a:pPr lvl="1" algn="just">
              <a:buFont typeface="+mj-lt"/>
              <a:buAutoNum type="arabicPeriod"/>
            </a:pPr>
            <a:r>
              <a:rPr lang="it-IT" dirty="0">
                <a:solidFill>
                  <a:srgbClr val="0B0B0D"/>
                </a:solidFill>
                <a:latin typeface="Titillium Web" panose="00000500000000000000" pitchFamily="2" charset="0"/>
              </a:rPr>
              <a:t> </a:t>
            </a:r>
            <a:r>
              <a:rPr lang="it-IT" b="0" i="0" dirty="0">
                <a:solidFill>
                  <a:srgbClr val="0B0B0D"/>
                </a:solidFill>
                <a:effectLst/>
                <a:latin typeface="Titillium Web" panose="00000500000000000000" pitchFamily="2" charset="0"/>
              </a:rPr>
              <a:t>circostanze di tempo e di luogo ove si sono svolti i fatti; </a:t>
            </a:r>
          </a:p>
          <a:p>
            <a:pPr lvl="1" algn="just">
              <a:buFont typeface="+mj-lt"/>
              <a:buAutoNum type="arabicPeriod"/>
            </a:pPr>
            <a:r>
              <a:rPr lang="it-IT" dirty="0">
                <a:solidFill>
                  <a:srgbClr val="0B0B0D"/>
                </a:solidFill>
                <a:latin typeface="Titillium Web" panose="00000500000000000000" pitchFamily="2" charset="0"/>
              </a:rPr>
              <a:t> </a:t>
            </a:r>
            <a:r>
              <a:rPr lang="it-IT" b="0" i="0" dirty="0">
                <a:solidFill>
                  <a:srgbClr val="0B0B0D"/>
                </a:solidFill>
                <a:effectLst/>
                <a:latin typeface="Titillium Web" panose="00000500000000000000" pitchFamily="2" charset="0"/>
              </a:rPr>
              <a:t>generalità del segnalato o altri elementi che consentano di identificare il soggetto cui attribuire i fatti segnalati; </a:t>
            </a:r>
          </a:p>
          <a:p>
            <a:pPr lvl="1" algn="just">
              <a:buFont typeface="+mj-lt"/>
              <a:buAutoNum type="arabicPeriod"/>
            </a:pPr>
            <a:r>
              <a:rPr lang="it-IT" dirty="0">
                <a:solidFill>
                  <a:srgbClr val="0B0B0D"/>
                </a:solidFill>
                <a:latin typeface="Titillium Web" panose="00000500000000000000" pitchFamily="2" charset="0"/>
              </a:rPr>
              <a:t> </a:t>
            </a:r>
            <a:r>
              <a:rPr lang="it-IT" b="0" i="0" dirty="0">
                <a:solidFill>
                  <a:srgbClr val="0B0B0D"/>
                </a:solidFill>
                <a:effectLst/>
                <a:latin typeface="Titillium Web" panose="00000500000000000000" pitchFamily="2" charset="0"/>
              </a:rPr>
              <a:t>se conosciuti, l’indicazione dei nominativi di eventuali testimoni; </a:t>
            </a:r>
          </a:p>
          <a:p>
            <a:pPr lvl="1" algn="just">
              <a:buFont typeface="+mj-lt"/>
              <a:buAutoNum type="arabicPeriod"/>
            </a:pPr>
            <a:r>
              <a:rPr lang="it-IT" dirty="0">
                <a:solidFill>
                  <a:srgbClr val="0B0B0D"/>
                </a:solidFill>
                <a:latin typeface="Titillium Web" panose="00000500000000000000" pitchFamily="2" charset="0"/>
              </a:rPr>
              <a:t> </a:t>
            </a:r>
            <a:r>
              <a:rPr lang="it-IT" b="0" i="0" dirty="0">
                <a:solidFill>
                  <a:srgbClr val="0B0B0D"/>
                </a:solidFill>
                <a:effectLst/>
                <a:latin typeface="Titillium Web" panose="00000500000000000000" pitchFamily="2" charset="0"/>
              </a:rPr>
              <a:t>ogni altra informazione e documenti che possano fornire un utile riscontro circa la reale sussistenza di quanto segnalato.</a:t>
            </a:r>
          </a:p>
          <a:p>
            <a:pPr lvl="1" algn="just"/>
            <a:endParaRPr lang="it-IT" b="0" i="0" dirty="0">
              <a:solidFill>
                <a:srgbClr val="0B0B0D"/>
              </a:solidFill>
              <a:effectLst/>
              <a:latin typeface="Titillium Web" panose="00000500000000000000" pitchFamily="2" charset="0"/>
            </a:endParaRPr>
          </a:p>
          <a:p>
            <a:pPr algn="just"/>
            <a:r>
              <a:rPr lang="it-IT" b="0" i="0" dirty="0">
                <a:solidFill>
                  <a:srgbClr val="0B0B0D"/>
                </a:solidFill>
                <a:effectLst/>
                <a:latin typeface="Titillium Web" panose="00000500000000000000" pitchFamily="2" charset="0"/>
              </a:rPr>
              <a:t>È utile allegare documenti o file multimediali che possano fornire elementi di fondatezza dei fatti oggetto di segnalazione.</a:t>
            </a:r>
          </a:p>
          <a:p>
            <a:pPr algn="just"/>
            <a:r>
              <a:rPr lang="it-IT" b="0" i="0" dirty="0">
                <a:solidFill>
                  <a:srgbClr val="0B0B0D"/>
                </a:solidFill>
                <a:effectLst/>
                <a:latin typeface="Titillium Web" panose="00000500000000000000" pitchFamily="2" charset="0"/>
              </a:rPr>
              <a:t>Le </a:t>
            </a:r>
            <a:r>
              <a:rPr lang="it-IT" b="1" i="0" dirty="0">
                <a:solidFill>
                  <a:srgbClr val="0B0B0D"/>
                </a:solidFill>
                <a:effectLst/>
                <a:latin typeface="Titillium Web" panose="00000500000000000000" pitchFamily="2" charset="0"/>
              </a:rPr>
              <a:t>segnalazioni</a:t>
            </a:r>
            <a:r>
              <a:rPr lang="it-IT" b="0" i="0" dirty="0">
                <a:solidFill>
                  <a:srgbClr val="0B0B0D"/>
                </a:solidFill>
                <a:effectLst/>
                <a:latin typeface="Titillium Web" panose="00000500000000000000" pitchFamily="2" charset="0"/>
              </a:rPr>
              <a:t> prive delle generalità della persona segnalante sono </a:t>
            </a:r>
            <a:r>
              <a:rPr lang="it-IT" b="1" i="0" dirty="0">
                <a:solidFill>
                  <a:srgbClr val="0B0B0D"/>
                </a:solidFill>
                <a:effectLst/>
                <a:latin typeface="Titillium Web" panose="00000500000000000000" pitchFamily="2" charset="0"/>
              </a:rPr>
              <a:t>anonime</a:t>
            </a:r>
            <a:r>
              <a:rPr lang="it-IT" b="0" i="0" dirty="0">
                <a:solidFill>
                  <a:srgbClr val="0B0B0D"/>
                </a:solidFill>
                <a:effectLst/>
                <a:latin typeface="Titillium Web" panose="00000500000000000000" pitchFamily="2" charset="0"/>
              </a:rPr>
              <a:t> e verranno trattate come </a:t>
            </a:r>
            <a:r>
              <a:rPr lang="it-IT" b="1" i="0" dirty="0">
                <a:effectLst/>
                <a:latin typeface="Titillium Web" panose="00000500000000000000" pitchFamily="2" charset="0"/>
              </a:rPr>
              <a:t>segnalazioni ordinarie</a:t>
            </a:r>
            <a:r>
              <a:rPr lang="it-IT" b="0" i="0" dirty="0">
                <a:solidFill>
                  <a:srgbClr val="0B0B0D"/>
                </a:solidFill>
                <a:effectLst/>
                <a:latin typeface="Titillium Web" panose="00000500000000000000" pitchFamily="2" charset="0"/>
              </a:rPr>
              <a:t>, solo se adeguatamente circostanziate.</a:t>
            </a:r>
          </a:p>
        </p:txBody>
      </p:sp>
    </p:spTree>
    <p:extLst>
      <p:ext uri="{BB962C8B-B14F-4D97-AF65-F5344CB8AC3E}">
        <p14:creationId xmlns:p14="http://schemas.microsoft.com/office/powerpoint/2010/main" val="1881725042"/>
      </p:ext>
    </p:extLst>
  </p:cSld>
  <p:clrMapOvr>
    <a:masterClrMapping/>
  </p:clrMapOvr>
</p:sld>
</file>

<file path=ppt/theme/theme1.xml><?xml version="1.0" encoding="utf-8"?>
<a:theme xmlns:a="http://schemas.openxmlformats.org/drawingml/2006/main" name="Sfaccetta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2506</TotalTime>
  <Words>1528</Words>
  <Application>Microsoft Office PowerPoint</Application>
  <PresentationFormat>Widescreen</PresentationFormat>
  <Paragraphs>106</Paragraphs>
  <Slides>21</Slides>
  <Notes>0</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21</vt:i4>
      </vt:variant>
    </vt:vector>
  </HeadingPairs>
  <TitlesOfParts>
    <vt:vector size="32" baseType="lpstr">
      <vt:lpstr>Arial</vt:lpstr>
      <vt:lpstr>Calibri</vt:lpstr>
      <vt:lpstr>Calibri Light</vt:lpstr>
      <vt:lpstr>Gadugi</vt:lpstr>
      <vt:lpstr>Lora</vt:lpstr>
      <vt:lpstr>Titillium Web</vt:lpstr>
      <vt:lpstr>Trebuchet MS</vt:lpstr>
      <vt:lpstr>Wingdings</vt:lpstr>
      <vt:lpstr>Wingdings 3</vt:lpstr>
      <vt:lpstr>Sfaccettatura</vt:lpstr>
      <vt:lpstr>Personalizza struttura</vt:lpstr>
      <vt:lpstr>Regolamento in materia di protezione delle persone che segnalato illeciti</vt:lpstr>
      <vt:lpstr>Presentazione standard di PowerPoint</vt:lpstr>
      <vt:lpstr>Perché effettuare una segnalazione</vt:lpstr>
      <vt:lpstr>Presentazione standard di PowerPoint</vt:lpstr>
      <vt:lpstr>Il campo d’applicazione</vt:lpstr>
      <vt:lpstr>Cosa si intende per condotta illecita</vt:lpstr>
      <vt:lpstr>A titolo esemplificativo</vt:lpstr>
      <vt:lpstr>Come è possibile segnalare - Piattaforma di segnalazioni di illeciti   https://asltaranto.whistleblowing.it </vt:lpstr>
      <vt:lpstr>Requisiti della segnalazione</vt:lpstr>
      <vt:lpstr>Presentazione standard di PowerPoint</vt:lpstr>
      <vt:lpstr>Istruttoria</vt:lpstr>
      <vt:lpstr>Istruttoria in caso di  ammissibilità della segnalazione </vt:lpstr>
      <vt:lpstr>Conclusione istruttoria </vt:lpstr>
      <vt:lpstr>Quali sono le tutele</vt:lpstr>
      <vt:lpstr>Come si possono effettuare le segnalazioni Piattaforma di segnalazioni di illeciti - Azienda di Taranto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Istituto di Previdenza e Assistenza per i dipendenti di Roma Capitale: tra cambiamento e innovazione</dc:title>
  <dc:creator>Antonella D'adamo</dc:creator>
  <cp:lastModifiedBy>Controllo di Gestione - Direzione</cp:lastModifiedBy>
  <cp:revision>88</cp:revision>
  <cp:lastPrinted>2023-10-05T15:03:01Z</cp:lastPrinted>
  <dcterms:modified xsi:type="dcterms:W3CDTF">2023-10-11T07:58:21Z</dcterms:modified>
</cp:coreProperties>
</file>