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7" r:id="rId2"/>
    <p:sldId id="295" r:id="rId3"/>
    <p:sldId id="296" r:id="rId4"/>
    <p:sldId id="297" r:id="rId5"/>
    <p:sldId id="298" r:id="rId6"/>
    <p:sldId id="299" r:id="rId7"/>
    <p:sldId id="300" r:id="rId8"/>
    <p:sldId id="312" r:id="rId9"/>
    <p:sldId id="313" r:id="rId10"/>
    <p:sldId id="314"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344" r:id="rId41"/>
    <p:sldId id="345" r:id="rId42"/>
    <p:sldId id="346" r:id="rId43"/>
    <p:sldId id="347" r:id="rId44"/>
    <p:sldId id="348" r:id="rId45"/>
    <p:sldId id="288" r:id="rId46"/>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650D48-83A0-4A19-B979-E74CC86607C4}" type="doc">
      <dgm:prSet loTypeId="urn:microsoft.com/office/officeart/2005/8/layout/default#3" loCatId="list" qsTypeId="urn:microsoft.com/office/officeart/2005/8/quickstyle/simple1" qsCatId="simple" csTypeId="urn:microsoft.com/office/officeart/2005/8/colors/colorful1#3" csCatId="colorful" phldr="1"/>
      <dgm:spPr/>
      <dgm:t>
        <a:bodyPr/>
        <a:lstStyle/>
        <a:p>
          <a:endParaRPr lang="el-GR"/>
        </a:p>
      </dgm:t>
    </dgm:pt>
    <dgm:pt modelId="{030CEAC0-FD74-49B3-A4F4-B448AC02E52E}">
      <dgm:prSet phldrT="[Text]"/>
      <dgm:spPr/>
      <dgm:t>
        <a:bodyPr/>
        <a:lstStyle/>
        <a:p>
          <a:r>
            <a:rPr lang="en-US" b="0" dirty="0" smtClean="0"/>
            <a:t>Per capita GDP levels below 64% of the EU-28 average (2011)</a:t>
          </a:r>
          <a:endParaRPr lang="el-GR" b="0" dirty="0"/>
        </a:p>
      </dgm:t>
    </dgm:pt>
    <dgm:pt modelId="{98686D44-5B57-426F-BF16-8286C6C38415}" type="parTrans" cxnId="{0B3DB7DA-9A55-41B8-948B-ACC7E3E9352A}">
      <dgm:prSet/>
      <dgm:spPr/>
      <dgm:t>
        <a:bodyPr/>
        <a:lstStyle/>
        <a:p>
          <a:endParaRPr lang="el-GR"/>
        </a:p>
      </dgm:t>
    </dgm:pt>
    <dgm:pt modelId="{1136893D-30AF-48A6-9565-A9CA79DF665D}" type="sibTrans" cxnId="{0B3DB7DA-9A55-41B8-948B-ACC7E3E9352A}">
      <dgm:prSet/>
      <dgm:spPr/>
      <dgm:t>
        <a:bodyPr/>
        <a:lstStyle/>
        <a:p>
          <a:endParaRPr lang="el-GR"/>
        </a:p>
      </dgm:t>
    </dgm:pt>
    <dgm:pt modelId="{08B838F9-EF52-41B1-BEAC-AA275367BE62}">
      <dgm:prSet phldrT="[Text]"/>
      <dgm:spPr/>
      <dgm:t>
        <a:bodyPr/>
        <a:lstStyle/>
        <a:p>
          <a:r>
            <a:rPr lang="en-US" dirty="0" smtClean="0"/>
            <a:t>Only 38% of the population active in the </a:t>
          </a:r>
          <a:r>
            <a:rPr lang="en-US" dirty="0" err="1" smtClean="0"/>
            <a:t>labour</a:t>
          </a:r>
          <a:r>
            <a:rPr lang="en-US" dirty="0" smtClean="0"/>
            <a:t> market</a:t>
          </a:r>
          <a:endParaRPr lang="el-GR" b="0" dirty="0"/>
        </a:p>
      </dgm:t>
    </dgm:pt>
    <dgm:pt modelId="{47E417CB-E367-4D98-B99D-4BEA27EC4024}" type="parTrans" cxnId="{5B1A9CF0-97A3-4E57-AFB4-71E3FF710613}">
      <dgm:prSet/>
      <dgm:spPr/>
      <dgm:t>
        <a:bodyPr/>
        <a:lstStyle/>
        <a:p>
          <a:endParaRPr lang="el-GR"/>
        </a:p>
      </dgm:t>
    </dgm:pt>
    <dgm:pt modelId="{F796FBDB-E3FB-47D5-AD60-7CA1C8F8CFE7}" type="sibTrans" cxnId="{5B1A9CF0-97A3-4E57-AFB4-71E3FF710613}">
      <dgm:prSet/>
      <dgm:spPr/>
      <dgm:t>
        <a:bodyPr/>
        <a:lstStyle/>
        <a:p>
          <a:endParaRPr lang="el-GR"/>
        </a:p>
      </dgm:t>
    </dgm:pt>
    <dgm:pt modelId="{A826173A-C167-4C88-906D-D6186683ED5F}">
      <dgm:prSet phldrT="[Text]"/>
      <dgm:spPr/>
      <dgm:t>
        <a:bodyPr/>
        <a:lstStyle/>
        <a:p>
          <a:r>
            <a:rPr lang="en-US" dirty="0" smtClean="0"/>
            <a:t>High school dropout rates</a:t>
          </a:r>
          <a:endParaRPr lang="el-GR" dirty="0"/>
        </a:p>
      </dgm:t>
    </dgm:pt>
    <dgm:pt modelId="{AB8286B6-57F0-44E1-A273-6111C52AFFA5}" type="parTrans" cxnId="{6D423DA3-081F-4E23-9529-139494CC5377}">
      <dgm:prSet/>
      <dgm:spPr/>
      <dgm:t>
        <a:bodyPr/>
        <a:lstStyle/>
        <a:p>
          <a:endParaRPr lang="el-GR"/>
        </a:p>
      </dgm:t>
    </dgm:pt>
    <dgm:pt modelId="{0F626A52-0B3F-4AD1-AF8D-2A0AE660E39A}" type="sibTrans" cxnId="{6D423DA3-081F-4E23-9529-139494CC5377}">
      <dgm:prSet/>
      <dgm:spPr/>
      <dgm:t>
        <a:bodyPr/>
        <a:lstStyle/>
        <a:p>
          <a:endParaRPr lang="el-GR"/>
        </a:p>
      </dgm:t>
    </dgm:pt>
    <dgm:pt modelId="{6E95E644-97DA-4107-A5BE-663281FBCA6B}">
      <dgm:prSet phldrT="[Text]"/>
      <dgm:spPr/>
      <dgm:t>
        <a:bodyPr/>
        <a:lstStyle/>
        <a:p>
          <a:r>
            <a:rPr lang="en-US" dirty="0" smtClean="0"/>
            <a:t>Access to broadband internet for less than 50% of the population</a:t>
          </a:r>
          <a:endParaRPr lang="el-GR" dirty="0"/>
        </a:p>
      </dgm:t>
    </dgm:pt>
    <dgm:pt modelId="{9294AB39-BB89-4A0C-89CB-52BB5A4C8276}" type="parTrans" cxnId="{8A92B824-A918-4D11-9A4B-F01AC0D5B7C9}">
      <dgm:prSet/>
      <dgm:spPr/>
      <dgm:t>
        <a:bodyPr/>
        <a:lstStyle/>
        <a:p>
          <a:endParaRPr lang="el-GR"/>
        </a:p>
      </dgm:t>
    </dgm:pt>
    <dgm:pt modelId="{6343765F-654F-4317-8C73-06156A0154E5}" type="sibTrans" cxnId="{8A92B824-A918-4D11-9A4B-F01AC0D5B7C9}">
      <dgm:prSet/>
      <dgm:spPr/>
      <dgm:t>
        <a:bodyPr/>
        <a:lstStyle/>
        <a:p>
          <a:endParaRPr lang="el-GR"/>
        </a:p>
      </dgm:t>
    </dgm:pt>
    <dgm:pt modelId="{07F2245D-34E6-4542-9B54-FBBA84DA52DE}">
      <dgm:prSet phldrT="[Text]"/>
      <dgm:spPr/>
      <dgm:t>
        <a:bodyPr/>
        <a:lstStyle/>
        <a:p>
          <a:r>
            <a:rPr lang="en-GB" dirty="0" smtClean="0"/>
            <a:t>Coastal areas under heavy pressure due to urbanization, economic land based and marine activities, incl. tourism</a:t>
          </a:r>
          <a:endParaRPr lang="el-GR" dirty="0"/>
        </a:p>
      </dgm:t>
    </dgm:pt>
    <dgm:pt modelId="{EA07D930-3B06-4554-AD43-C6D34E24871F}" type="parTrans" cxnId="{D0C66728-C451-4F2F-AE09-E9E3B74D02B1}">
      <dgm:prSet/>
      <dgm:spPr/>
      <dgm:t>
        <a:bodyPr/>
        <a:lstStyle/>
        <a:p>
          <a:endParaRPr lang="el-GR"/>
        </a:p>
      </dgm:t>
    </dgm:pt>
    <dgm:pt modelId="{DA996DCF-FD42-49BE-860E-8F3C1D79B49F}" type="sibTrans" cxnId="{D0C66728-C451-4F2F-AE09-E9E3B74D02B1}">
      <dgm:prSet/>
      <dgm:spPr/>
      <dgm:t>
        <a:bodyPr/>
        <a:lstStyle/>
        <a:p>
          <a:endParaRPr lang="el-GR"/>
        </a:p>
      </dgm:t>
    </dgm:pt>
    <dgm:pt modelId="{BE997934-0134-4B3D-8E7B-F6925C484EB3}">
      <dgm:prSet phldrT="[Text]"/>
      <dgm:spPr/>
      <dgm:t>
        <a:bodyPr/>
        <a:lstStyle/>
        <a:p>
          <a:r>
            <a:rPr lang="en-GB" dirty="0" smtClean="0"/>
            <a:t>Vulnerable to climate change in relation to Europe</a:t>
          </a:r>
          <a:endParaRPr lang="el-GR" dirty="0"/>
        </a:p>
      </dgm:t>
    </dgm:pt>
    <dgm:pt modelId="{46716527-FA5B-4934-AB85-D0196A208255}" type="parTrans" cxnId="{B19D9F97-2146-4F8D-A27B-81C883056000}">
      <dgm:prSet/>
      <dgm:spPr/>
      <dgm:t>
        <a:bodyPr/>
        <a:lstStyle/>
        <a:p>
          <a:endParaRPr lang="el-GR"/>
        </a:p>
      </dgm:t>
    </dgm:pt>
    <dgm:pt modelId="{D3186B1A-FCC1-4E90-8118-6CFEB494F46E}" type="sibTrans" cxnId="{B19D9F97-2146-4F8D-A27B-81C883056000}">
      <dgm:prSet/>
      <dgm:spPr/>
      <dgm:t>
        <a:bodyPr/>
        <a:lstStyle/>
        <a:p>
          <a:endParaRPr lang="el-GR"/>
        </a:p>
      </dgm:t>
    </dgm:pt>
    <dgm:pt modelId="{979ECC9B-5F1D-42C9-B809-327FEBD99DA2}">
      <dgm:prSet phldrT="[Text]"/>
      <dgm:spPr/>
      <dgm:t>
        <a:bodyPr/>
        <a:lstStyle/>
        <a:p>
          <a:r>
            <a:rPr lang="en-US" dirty="0" smtClean="0"/>
            <a:t>Decrease in maritime transport of passengers </a:t>
          </a:r>
          <a:endParaRPr lang="el-GR" dirty="0"/>
        </a:p>
      </dgm:t>
    </dgm:pt>
    <dgm:pt modelId="{50415E5F-37D2-4F1E-B1C9-A49C1F93856D}" type="parTrans" cxnId="{498FF25C-3D03-4073-AAA7-131D863DBB53}">
      <dgm:prSet/>
      <dgm:spPr/>
      <dgm:t>
        <a:bodyPr/>
        <a:lstStyle/>
        <a:p>
          <a:endParaRPr lang="el-GR"/>
        </a:p>
      </dgm:t>
    </dgm:pt>
    <dgm:pt modelId="{09F23ED6-66B9-47DC-9B88-3AA502E9F6FD}" type="sibTrans" cxnId="{498FF25C-3D03-4073-AAA7-131D863DBB53}">
      <dgm:prSet/>
      <dgm:spPr/>
      <dgm:t>
        <a:bodyPr/>
        <a:lstStyle/>
        <a:p>
          <a:endParaRPr lang="el-GR"/>
        </a:p>
      </dgm:t>
    </dgm:pt>
    <dgm:pt modelId="{F5585B78-ED3F-4ED0-AB17-0160BEE667C2}">
      <dgm:prSet phldrT="[Text]"/>
      <dgm:spPr/>
      <dgm:t>
        <a:bodyPr/>
        <a:lstStyle/>
        <a:p>
          <a:r>
            <a:rPr lang="en-US" dirty="0" smtClean="0"/>
            <a:t>Employment rate 49%;  Unemployment rate: 24% of the active population</a:t>
          </a:r>
          <a:endParaRPr lang="el-GR" b="0" dirty="0"/>
        </a:p>
      </dgm:t>
    </dgm:pt>
    <dgm:pt modelId="{C4C9DC40-BBFB-45D4-845F-C4A7FD6A981A}" type="parTrans" cxnId="{763D8F85-A57D-43C7-8CF4-4637CABB0FA9}">
      <dgm:prSet/>
      <dgm:spPr/>
      <dgm:t>
        <a:bodyPr/>
        <a:lstStyle/>
        <a:p>
          <a:endParaRPr lang="el-GR"/>
        </a:p>
      </dgm:t>
    </dgm:pt>
    <dgm:pt modelId="{8905F0ED-3C37-4607-8792-CF3ED88AD114}" type="sibTrans" cxnId="{763D8F85-A57D-43C7-8CF4-4637CABB0FA9}">
      <dgm:prSet/>
      <dgm:spPr/>
      <dgm:t>
        <a:bodyPr/>
        <a:lstStyle/>
        <a:p>
          <a:endParaRPr lang="el-GR"/>
        </a:p>
      </dgm:t>
    </dgm:pt>
    <dgm:pt modelId="{FBAEA67D-A195-4CDA-AF01-101250CDE843}">
      <dgm:prSet phldrT="[Text]"/>
      <dgm:spPr/>
      <dgm:t>
        <a:bodyPr/>
        <a:lstStyle/>
        <a:p>
          <a:r>
            <a:rPr lang="en-US" b="0" dirty="0" smtClean="0"/>
            <a:t>Employment in high- technology and medium high- technology sectors below EU average levels</a:t>
          </a:r>
          <a:endParaRPr lang="el-GR" dirty="0"/>
        </a:p>
      </dgm:t>
    </dgm:pt>
    <dgm:pt modelId="{F4F85F61-8913-46D2-900A-1BBF9AC3D933}" type="parTrans" cxnId="{D7619478-8D05-449C-9BCB-81EC3666F695}">
      <dgm:prSet/>
      <dgm:spPr/>
      <dgm:t>
        <a:bodyPr/>
        <a:lstStyle/>
        <a:p>
          <a:endParaRPr lang="el-GR"/>
        </a:p>
      </dgm:t>
    </dgm:pt>
    <dgm:pt modelId="{6CB62D79-CECE-44A7-B3E5-092C8886D801}" type="sibTrans" cxnId="{D7619478-8D05-449C-9BCB-81EC3666F695}">
      <dgm:prSet/>
      <dgm:spPr/>
      <dgm:t>
        <a:bodyPr/>
        <a:lstStyle/>
        <a:p>
          <a:endParaRPr lang="el-GR"/>
        </a:p>
      </dgm:t>
    </dgm:pt>
    <dgm:pt modelId="{D121BB6E-E0F0-4DF1-A9E5-D0A5E685E83F}">
      <dgm:prSet phldrT="[Text]"/>
      <dgm:spPr/>
      <dgm:t>
        <a:bodyPr/>
        <a:lstStyle/>
        <a:p>
          <a:r>
            <a:rPr lang="en-US" dirty="0" smtClean="0"/>
            <a:t>High percentage of the population at risk of poverty or social exclusion (49,6% in the Region of Puglia)</a:t>
          </a:r>
          <a:endParaRPr lang="el-GR" b="0" dirty="0"/>
        </a:p>
      </dgm:t>
    </dgm:pt>
    <dgm:pt modelId="{B9872EBD-6233-4780-AC4E-86E6A0A55D63}" type="parTrans" cxnId="{18B2536C-7DB9-481E-91D0-4CC783DA10F4}">
      <dgm:prSet/>
      <dgm:spPr/>
      <dgm:t>
        <a:bodyPr/>
        <a:lstStyle/>
        <a:p>
          <a:endParaRPr lang="el-GR"/>
        </a:p>
      </dgm:t>
    </dgm:pt>
    <dgm:pt modelId="{63EF8B22-EF28-485A-AF5F-B71AD063455D}" type="sibTrans" cxnId="{18B2536C-7DB9-481E-91D0-4CC783DA10F4}">
      <dgm:prSet/>
      <dgm:spPr/>
      <dgm:t>
        <a:bodyPr/>
        <a:lstStyle/>
        <a:p>
          <a:endParaRPr lang="el-GR"/>
        </a:p>
      </dgm:t>
    </dgm:pt>
    <dgm:pt modelId="{3983EE97-F609-47BA-9F64-4665E17C437B}">
      <dgm:prSet phldrT="[Text]"/>
      <dgm:spPr/>
      <dgm:t>
        <a:bodyPr/>
        <a:lstStyle/>
        <a:p>
          <a:r>
            <a:rPr lang="en-US" dirty="0" smtClean="0"/>
            <a:t>Lagging behind in SME competitiveness performance </a:t>
          </a:r>
          <a:endParaRPr lang="el-GR" dirty="0"/>
        </a:p>
      </dgm:t>
    </dgm:pt>
    <dgm:pt modelId="{763D1614-3C7B-44E5-89D0-5DF1FD8546FF}" type="parTrans" cxnId="{F9C410F8-6E76-42F0-A2E0-A6B894A447D2}">
      <dgm:prSet/>
      <dgm:spPr/>
      <dgm:t>
        <a:bodyPr/>
        <a:lstStyle/>
        <a:p>
          <a:endParaRPr lang="el-GR"/>
        </a:p>
      </dgm:t>
    </dgm:pt>
    <dgm:pt modelId="{402A3826-FE3C-4353-9026-08501EDE0130}" type="sibTrans" cxnId="{F9C410F8-6E76-42F0-A2E0-A6B894A447D2}">
      <dgm:prSet/>
      <dgm:spPr/>
      <dgm:t>
        <a:bodyPr/>
        <a:lstStyle/>
        <a:p>
          <a:endParaRPr lang="el-GR"/>
        </a:p>
      </dgm:t>
    </dgm:pt>
    <dgm:pt modelId="{28461814-2DA9-4A56-989B-AB085E1790CA}">
      <dgm:prSet phldrT="[Text]"/>
      <dgm:spPr/>
      <dgm:t>
        <a:bodyPr/>
        <a:lstStyle/>
        <a:p>
          <a:r>
            <a:rPr lang="en-US" dirty="0" smtClean="0"/>
            <a:t>“Low tech” Regions ; “No specialization in knowledge activities”</a:t>
          </a:r>
          <a:endParaRPr lang="el-GR" dirty="0"/>
        </a:p>
      </dgm:t>
    </dgm:pt>
    <dgm:pt modelId="{1E0540E1-759D-4D63-912A-FC5CAD80196A}" type="parTrans" cxnId="{8C893401-D6F5-4A09-8DCF-9095C3750077}">
      <dgm:prSet/>
      <dgm:spPr/>
      <dgm:t>
        <a:bodyPr/>
        <a:lstStyle/>
        <a:p>
          <a:endParaRPr lang="el-GR"/>
        </a:p>
      </dgm:t>
    </dgm:pt>
    <dgm:pt modelId="{0DA54A24-F0FF-4990-9829-D0EED004E1FA}" type="sibTrans" cxnId="{8C893401-D6F5-4A09-8DCF-9095C3750077}">
      <dgm:prSet/>
      <dgm:spPr/>
      <dgm:t>
        <a:bodyPr/>
        <a:lstStyle/>
        <a:p>
          <a:endParaRPr lang="el-GR"/>
        </a:p>
      </dgm:t>
    </dgm:pt>
    <dgm:pt modelId="{467BAB2D-8F50-4A91-A960-109594CB8D95}" type="pres">
      <dgm:prSet presAssocID="{36650D48-83A0-4A19-B979-E74CC86607C4}" presName="diagram" presStyleCnt="0">
        <dgm:presLayoutVars>
          <dgm:dir/>
          <dgm:resizeHandles val="exact"/>
        </dgm:presLayoutVars>
      </dgm:prSet>
      <dgm:spPr/>
      <dgm:t>
        <a:bodyPr/>
        <a:lstStyle/>
        <a:p>
          <a:endParaRPr lang="it-IT"/>
        </a:p>
      </dgm:t>
    </dgm:pt>
    <dgm:pt modelId="{5EDE922C-FC33-4478-B9E6-25D8E243F484}" type="pres">
      <dgm:prSet presAssocID="{030CEAC0-FD74-49B3-A4F4-B448AC02E52E}" presName="node" presStyleLbl="node1" presStyleIdx="0" presStyleCnt="12">
        <dgm:presLayoutVars>
          <dgm:bulletEnabled val="1"/>
        </dgm:presLayoutVars>
      </dgm:prSet>
      <dgm:spPr/>
      <dgm:t>
        <a:bodyPr/>
        <a:lstStyle/>
        <a:p>
          <a:endParaRPr lang="el-GR"/>
        </a:p>
      </dgm:t>
    </dgm:pt>
    <dgm:pt modelId="{A96490F7-5FDA-4649-BF19-02CF28DB34EC}" type="pres">
      <dgm:prSet presAssocID="{1136893D-30AF-48A6-9565-A9CA79DF665D}" presName="sibTrans" presStyleCnt="0"/>
      <dgm:spPr/>
    </dgm:pt>
    <dgm:pt modelId="{73287891-7456-46FD-AC7E-B0BB21EA3FEA}" type="pres">
      <dgm:prSet presAssocID="{08B838F9-EF52-41B1-BEAC-AA275367BE62}" presName="node" presStyleLbl="node1" presStyleIdx="1" presStyleCnt="12">
        <dgm:presLayoutVars>
          <dgm:bulletEnabled val="1"/>
        </dgm:presLayoutVars>
      </dgm:prSet>
      <dgm:spPr/>
      <dgm:t>
        <a:bodyPr/>
        <a:lstStyle/>
        <a:p>
          <a:endParaRPr lang="el-GR"/>
        </a:p>
      </dgm:t>
    </dgm:pt>
    <dgm:pt modelId="{E03AABCC-4598-4187-BCF4-155C123E594A}" type="pres">
      <dgm:prSet presAssocID="{F796FBDB-E3FB-47D5-AD60-7CA1C8F8CFE7}" presName="sibTrans" presStyleCnt="0"/>
      <dgm:spPr/>
    </dgm:pt>
    <dgm:pt modelId="{3503BCCC-C903-4387-98B5-E1E2528DDD76}" type="pres">
      <dgm:prSet presAssocID="{F5585B78-ED3F-4ED0-AB17-0160BEE667C2}" presName="node" presStyleLbl="node1" presStyleIdx="2" presStyleCnt="12">
        <dgm:presLayoutVars>
          <dgm:bulletEnabled val="1"/>
        </dgm:presLayoutVars>
      </dgm:prSet>
      <dgm:spPr/>
      <dgm:t>
        <a:bodyPr/>
        <a:lstStyle/>
        <a:p>
          <a:endParaRPr lang="el-GR"/>
        </a:p>
      </dgm:t>
    </dgm:pt>
    <dgm:pt modelId="{5DC714C1-84DB-48C2-AF84-736F520DB3AB}" type="pres">
      <dgm:prSet presAssocID="{8905F0ED-3C37-4607-8792-CF3ED88AD114}" presName="sibTrans" presStyleCnt="0"/>
      <dgm:spPr/>
    </dgm:pt>
    <dgm:pt modelId="{26619E23-EB4A-4A6B-BFAC-C6EE65403701}" type="pres">
      <dgm:prSet presAssocID="{D121BB6E-E0F0-4DF1-A9E5-D0A5E685E83F}" presName="node" presStyleLbl="node1" presStyleIdx="3" presStyleCnt="12">
        <dgm:presLayoutVars>
          <dgm:bulletEnabled val="1"/>
        </dgm:presLayoutVars>
      </dgm:prSet>
      <dgm:spPr/>
      <dgm:t>
        <a:bodyPr/>
        <a:lstStyle/>
        <a:p>
          <a:endParaRPr lang="el-GR"/>
        </a:p>
      </dgm:t>
    </dgm:pt>
    <dgm:pt modelId="{80DF1BF5-34F4-4D78-8B46-069333A1086B}" type="pres">
      <dgm:prSet presAssocID="{63EF8B22-EF28-485A-AF5F-B71AD063455D}" presName="sibTrans" presStyleCnt="0"/>
      <dgm:spPr/>
    </dgm:pt>
    <dgm:pt modelId="{286B9A59-F0FA-4FE1-B272-DCF7CAC6E670}" type="pres">
      <dgm:prSet presAssocID="{A826173A-C167-4C88-906D-D6186683ED5F}" presName="node" presStyleLbl="node1" presStyleIdx="4" presStyleCnt="12">
        <dgm:presLayoutVars>
          <dgm:bulletEnabled val="1"/>
        </dgm:presLayoutVars>
      </dgm:prSet>
      <dgm:spPr/>
      <dgm:t>
        <a:bodyPr/>
        <a:lstStyle/>
        <a:p>
          <a:endParaRPr lang="el-GR"/>
        </a:p>
      </dgm:t>
    </dgm:pt>
    <dgm:pt modelId="{E060B467-3248-45CB-B7ED-84E8060BF652}" type="pres">
      <dgm:prSet presAssocID="{0F626A52-0B3F-4AD1-AF8D-2A0AE660E39A}" presName="sibTrans" presStyleCnt="0"/>
      <dgm:spPr/>
    </dgm:pt>
    <dgm:pt modelId="{5AC27DEB-2FAE-44F4-98AA-EEDCDD061FDA}" type="pres">
      <dgm:prSet presAssocID="{FBAEA67D-A195-4CDA-AF01-101250CDE843}" presName="node" presStyleLbl="node1" presStyleIdx="5" presStyleCnt="12">
        <dgm:presLayoutVars>
          <dgm:bulletEnabled val="1"/>
        </dgm:presLayoutVars>
      </dgm:prSet>
      <dgm:spPr/>
      <dgm:t>
        <a:bodyPr/>
        <a:lstStyle/>
        <a:p>
          <a:endParaRPr lang="el-GR"/>
        </a:p>
      </dgm:t>
    </dgm:pt>
    <dgm:pt modelId="{5A2C47CE-7252-411D-B597-BAA3340CC10F}" type="pres">
      <dgm:prSet presAssocID="{6CB62D79-CECE-44A7-B3E5-092C8886D801}" presName="sibTrans" presStyleCnt="0"/>
      <dgm:spPr/>
    </dgm:pt>
    <dgm:pt modelId="{06E459F0-9FE3-4784-AB48-61FD48AAD130}" type="pres">
      <dgm:prSet presAssocID="{28461814-2DA9-4A56-989B-AB085E1790CA}" presName="node" presStyleLbl="node1" presStyleIdx="6" presStyleCnt="12">
        <dgm:presLayoutVars>
          <dgm:bulletEnabled val="1"/>
        </dgm:presLayoutVars>
      </dgm:prSet>
      <dgm:spPr/>
      <dgm:t>
        <a:bodyPr/>
        <a:lstStyle/>
        <a:p>
          <a:endParaRPr lang="it-IT"/>
        </a:p>
      </dgm:t>
    </dgm:pt>
    <dgm:pt modelId="{255DBCBA-8815-4FC8-8854-58E652BF68A4}" type="pres">
      <dgm:prSet presAssocID="{0DA54A24-F0FF-4990-9829-D0EED004E1FA}" presName="sibTrans" presStyleCnt="0"/>
      <dgm:spPr/>
    </dgm:pt>
    <dgm:pt modelId="{88534ECB-4E90-4156-AC5B-52DC15E88FAF}" type="pres">
      <dgm:prSet presAssocID="{3983EE97-F609-47BA-9F64-4665E17C437B}" presName="node" presStyleLbl="node1" presStyleIdx="7" presStyleCnt="12">
        <dgm:presLayoutVars>
          <dgm:bulletEnabled val="1"/>
        </dgm:presLayoutVars>
      </dgm:prSet>
      <dgm:spPr/>
      <dgm:t>
        <a:bodyPr/>
        <a:lstStyle/>
        <a:p>
          <a:endParaRPr lang="el-GR"/>
        </a:p>
      </dgm:t>
    </dgm:pt>
    <dgm:pt modelId="{66710FCD-36DD-4A2B-BF44-05C533C62F80}" type="pres">
      <dgm:prSet presAssocID="{402A3826-FE3C-4353-9026-08501EDE0130}" presName="sibTrans" presStyleCnt="0"/>
      <dgm:spPr/>
    </dgm:pt>
    <dgm:pt modelId="{DA14225E-887C-44EE-B2E0-5F25F54235C3}" type="pres">
      <dgm:prSet presAssocID="{6E95E644-97DA-4107-A5BE-663281FBCA6B}" presName="node" presStyleLbl="node1" presStyleIdx="8" presStyleCnt="12">
        <dgm:presLayoutVars>
          <dgm:bulletEnabled val="1"/>
        </dgm:presLayoutVars>
      </dgm:prSet>
      <dgm:spPr/>
      <dgm:t>
        <a:bodyPr/>
        <a:lstStyle/>
        <a:p>
          <a:endParaRPr lang="el-GR"/>
        </a:p>
      </dgm:t>
    </dgm:pt>
    <dgm:pt modelId="{9A50BA9F-9E38-402E-BAC0-88E3C8A59702}" type="pres">
      <dgm:prSet presAssocID="{6343765F-654F-4317-8C73-06156A0154E5}" presName="sibTrans" presStyleCnt="0"/>
      <dgm:spPr/>
    </dgm:pt>
    <dgm:pt modelId="{898A09A3-A27F-4C2B-8431-83B6A3DF1FFD}" type="pres">
      <dgm:prSet presAssocID="{BE997934-0134-4B3D-8E7B-F6925C484EB3}" presName="node" presStyleLbl="node1" presStyleIdx="9" presStyleCnt="12">
        <dgm:presLayoutVars>
          <dgm:bulletEnabled val="1"/>
        </dgm:presLayoutVars>
      </dgm:prSet>
      <dgm:spPr/>
      <dgm:t>
        <a:bodyPr/>
        <a:lstStyle/>
        <a:p>
          <a:endParaRPr lang="it-IT"/>
        </a:p>
      </dgm:t>
    </dgm:pt>
    <dgm:pt modelId="{C76ADEA1-B02B-45DC-B652-E4D9D9395981}" type="pres">
      <dgm:prSet presAssocID="{D3186B1A-FCC1-4E90-8118-6CFEB494F46E}" presName="sibTrans" presStyleCnt="0"/>
      <dgm:spPr/>
    </dgm:pt>
    <dgm:pt modelId="{3FEDBC06-50DB-44C9-83FB-6D03B9D8801A}" type="pres">
      <dgm:prSet presAssocID="{07F2245D-34E6-4542-9B54-FBBA84DA52DE}" presName="node" presStyleLbl="node1" presStyleIdx="10" presStyleCnt="12">
        <dgm:presLayoutVars>
          <dgm:bulletEnabled val="1"/>
        </dgm:presLayoutVars>
      </dgm:prSet>
      <dgm:spPr/>
      <dgm:t>
        <a:bodyPr/>
        <a:lstStyle/>
        <a:p>
          <a:endParaRPr lang="el-GR"/>
        </a:p>
      </dgm:t>
    </dgm:pt>
    <dgm:pt modelId="{0CDBD457-CACD-4A94-A89B-3660AB50C5DA}" type="pres">
      <dgm:prSet presAssocID="{DA996DCF-FD42-49BE-860E-8F3C1D79B49F}" presName="sibTrans" presStyleCnt="0"/>
      <dgm:spPr/>
    </dgm:pt>
    <dgm:pt modelId="{AB90386C-7962-4494-8F02-A10C0BF9C200}" type="pres">
      <dgm:prSet presAssocID="{979ECC9B-5F1D-42C9-B809-327FEBD99DA2}" presName="node" presStyleLbl="node1" presStyleIdx="11" presStyleCnt="12">
        <dgm:presLayoutVars>
          <dgm:bulletEnabled val="1"/>
        </dgm:presLayoutVars>
      </dgm:prSet>
      <dgm:spPr/>
      <dgm:t>
        <a:bodyPr/>
        <a:lstStyle/>
        <a:p>
          <a:endParaRPr lang="el-GR"/>
        </a:p>
      </dgm:t>
    </dgm:pt>
  </dgm:ptLst>
  <dgm:cxnLst>
    <dgm:cxn modelId="{D7619478-8D05-449C-9BCB-81EC3666F695}" srcId="{36650D48-83A0-4A19-B979-E74CC86607C4}" destId="{FBAEA67D-A195-4CDA-AF01-101250CDE843}" srcOrd="5" destOrd="0" parTransId="{F4F85F61-8913-46D2-900A-1BBF9AC3D933}" sibTransId="{6CB62D79-CECE-44A7-B3E5-092C8886D801}"/>
    <dgm:cxn modelId="{6D423DA3-081F-4E23-9529-139494CC5377}" srcId="{36650D48-83A0-4A19-B979-E74CC86607C4}" destId="{A826173A-C167-4C88-906D-D6186683ED5F}" srcOrd="4" destOrd="0" parTransId="{AB8286B6-57F0-44E1-A273-6111C52AFFA5}" sibTransId="{0F626A52-0B3F-4AD1-AF8D-2A0AE660E39A}"/>
    <dgm:cxn modelId="{6F8F8EF5-9FE1-443A-83BA-E3CA2613B12F}" type="presOf" srcId="{D121BB6E-E0F0-4DF1-A9E5-D0A5E685E83F}" destId="{26619E23-EB4A-4A6B-BFAC-C6EE65403701}" srcOrd="0" destOrd="0" presId="urn:microsoft.com/office/officeart/2005/8/layout/default#3"/>
    <dgm:cxn modelId="{E7078768-2B35-4C11-87B4-75F2A7154DEB}" type="presOf" srcId="{07F2245D-34E6-4542-9B54-FBBA84DA52DE}" destId="{3FEDBC06-50DB-44C9-83FB-6D03B9D8801A}" srcOrd="0" destOrd="0" presId="urn:microsoft.com/office/officeart/2005/8/layout/default#3"/>
    <dgm:cxn modelId="{D0C66728-C451-4F2F-AE09-E9E3B74D02B1}" srcId="{36650D48-83A0-4A19-B979-E74CC86607C4}" destId="{07F2245D-34E6-4542-9B54-FBBA84DA52DE}" srcOrd="10" destOrd="0" parTransId="{EA07D930-3B06-4554-AD43-C6D34E24871F}" sibTransId="{DA996DCF-FD42-49BE-860E-8F3C1D79B49F}"/>
    <dgm:cxn modelId="{40939DBF-FAA0-4D5A-A8BF-1553D240D7B7}" type="presOf" srcId="{BE997934-0134-4B3D-8E7B-F6925C484EB3}" destId="{898A09A3-A27F-4C2B-8431-83B6A3DF1FFD}" srcOrd="0" destOrd="0" presId="urn:microsoft.com/office/officeart/2005/8/layout/default#3"/>
    <dgm:cxn modelId="{67DBDF3B-791D-4EB4-8BEC-38BAA8A4A3D8}" type="presOf" srcId="{F5585B78-ED3F-4ED0-AB17-0160BEE667C2}" destId="{3503BCCC-C903-4387-98B5-E1E2528DDD76}" srcOrd="0" destOrd="0" presId="urn:microsoft.com/office/officeart/2005/8/layout/default#3"/>
    <dgm:cxn modelId="{F4A624E0-A101-4FA0-812D-19E1FFBA1AE5}" type="presOf" srcId="{FBAEA67D-A195-4CDA-AF01-101250CDE843}" destId="{5AC27DEB-2FAE-44F4-98AA-EEDCDD061FDA}" srcOrd="0" destOrd="0" presId="urn:microsoft.com/office/officeart/2005/8/layout/default#3"/>
    <dgm:cxn modelId="{5B1A9CF0-97A3-4E57-AFB4-71E3FF710613}" srcId="{36650D48-83A0-4A19-B979-E74CC86607C4}" destId="{08B838F9-EF52-41B1-BEAC-AA275367BE62}" srcOrd="1" destOrd="0" parTransId="{47E417CB-E367-4D98-B99D-4BEA27EC4024}" sibTransId="{F796FBDB-E3FB-47D5-AD60-7CA1C8F8CFE7}"/>
    <dgm:cxn modelId="{1096B36B-0EDA-4683-AE60-D1027A2FAE1E}" type="presOf" srcId="{6E95E644-97DA-4107-A5BE-663281FBCA6B}" destId="{DA14225E-887C-44EE-B2E0-5F25F54235C3}" srcOrd="0" destOrd="0" presId="urn:microsoft.com/office/officeart/2005/8/layout/default#3"/>
    <dgm:cxn modelId="{7805953E-77DE-40B3-976A-E9B1D28214FB}" type="presOf" srcId="{08B838F9-EF52-41B1-BEAC-AA275367BE62}" destId="{73287891-7456-46FD-AC7E-B0BB21EA3FEA}" srcOrd="0" destOrd="0" presId="urn:microsoft.com/office/officeart/2005/8/layout/default#3"/>
    <dgm:cxn modelId="{0F22FCDA-EBF0-4E59-9233-BF1E0B593A0A}" type="presOf" srcId="{28461814-2DA9-4A56-989B-AB085E1790CA}" destId="{06E459F0-9FE3-4784-AB48-61FD48AAD130}" srcOrd="0" destOrd="0" presId="urn:microsoft.com/office/officeart/2005/8/layout/default#3"/>
    <dgm:cxn modelId="{8989D7B2-A4C5-4697-9818-016B3E59C092}" type="presOf" srcId="{030CEAC0-FD74-49B3-A4F4-B448AC02E52E}" destId="{5EDE922C-FC33-4478-B9E6-25D8E243F484}" srcOrd="0" destOrd="0" presId="urn:microsoft.com/office/officeart/2005/8/layout/default#3"/>
    <dgm:cxn modelId="{763D8F85-A57D-43C7-8CF4-4637CABB0FA9}" srcId="{36650D48-83A0-4A19-B979-E74CC86607C4}" destId="{F5585B78-ED3F-4ED0-AB17-0160BEE667C2}" srcOrd="2" destOrd="0" parTransId="{C4C9DC40-BBFB-45D4-845F-C4A7FD6A981A}" sibTransId="{8905F0ED-3C37-4607-8792-CF3ED88AD114}"/>
    <dgm:cxn modelId="{0B3DB7DA-9A55-41B8-948B-ACC7E3E9352A}" srcId="{36650D48-83A0-4A19-B979-E74CC86607C4}" destId="{030CEAC0-FD74-49B3-A4F4-B448AC02E52E}" srcOrd="0" destOrd="0" parTransId="{98686D44-5B57-426F-BF16-8286C6C38415}" sibTransId="{1136893D-30AF-48A6-9565-A9CA79DF665D}"/>
    <dgm:cxn modelId="{498FF25C-3D03-4073-AAA7-131D863DBB53}" srcId="{36650D48-83A0-4A19-B979-E74CC86607C4}" destId="{979ECC9B-5F1D-42C9-B809-327FEBD99DA2}" srcOrd="11" destOrd="0" parTransId="{50415E5F-37D2-4F1E-B1C9-A49C1F93856D}" sibTransId="{09F23ED6-66B9-47DC-9B88-3AA502E9F6FD}"/>
    <dgm:cxn modelId="{B19D9F97-2146-4F8D-A27B-81C883056000}" srcId="{36650D48-83A0-4A19-B979-E74CC86607C4}" destId="{BE997934-0134-4B3D-8E7B-F6925C484EB3}" srcOrd="9" destOrd="0" parTransId="{46716527-FA5B-4934-AB85-D0196A208255}" sibTransId="{D3186B1A-FCC1-4E90-8118-6CFEB494F46E}"/>
    <dgm:cxn modelId="{8C893401-D6F5-4A09-8DCF-9095C3750077}" srcId="{36650D48-83A0-4A19-B979-E74CC86607C4}" destId="{28461814-2DA9-4A56-989B-AB085E1790CA}" srcOrd="6" destOrd="0" parTransId="{1E0540E1-759D-4D63-912A-FC5CAD80196A}" sibTransId="{0DA54A24-F0FF-4990-9829-D0EED004E1FA}"/>
    <dgm:cxn modelId="{7617A32F-5817-4A8C-A66B-C6B77BA96F52}" type="presOf" srcId="{A826173A-C167-4C88-906D-D6186683ED5F}" destId="{286B9A59-F0FA-4FE1-B272-DCF7CAC6E670}" srcOrd="0" destOrd="0" presId="urn:microsoft.com/office/officeart/2005/8/layout/default#3"/>
    <dgm:cxn modelId="{1A20661E-6067-4BEC-8026-F27B2B087FD4}" type="presOf" srcId="{979ECC9B-5F1D-42C9-B809-327FEBD99DA2}" destId="{AB90386C-7962-4494-8F02-A10C0BF9C200}" srcOrd="0" destOrd="0" presId="urn:microsoft.com/office/officeart/2005/8/layout/default#3"/>
    <dgm:cxn modelId="{8A92B824-A918-4D11-9A4B-F01AC0D5B7C9}" srcId="{36650D48-83A0-4A19-B979-E74CC86607C4}" destId="{6E95E644-97DA-4107-A5BE-663281FBCA6B}" srcOrd="8" destOrd="0" parTransId="{9294AB39-BB89-4A0C-89CB-52BB5A4C8276}" sibTransId="{6343765F-654F-4317-8C73-06156A0154E5}"/>
    <dgm:cxn modelId="{191CA17C-5341-46C9-90A3-AE065D41EADE}" type="presOf" srcId="{3983EE97-F609-47BA-9F64-4665E17C437B}" destId="{88534ECB-4E90-4156-AC5B-52DC15E88FAF}" srcOrd="0" destOrd="0" presId="urn:microsoft.com/office/officeart/2005/8/layout/default#3"/>
    <dgm:cxn modelId="{F9C410F8-6E76-42F0-A2E0-A6B894A447D2}" srcId="{36650D48-83A0-4A19-B979-E74CC86607C4}" destId="{3983EE97-F609-47BA-9F64-4665E17C437B}" srcOrd="7" destOrd="0" parTransId="{763D1614-3C7B-44E5-89D0-5DF1FD8546FF}" sibTransId="{402A3826-FE3C-4353-9026-08501EDE0130}"/>
    <dgm:cxn modelId="{18B2536C-7DB9-481E-91D0-4CC783DA10F4}" srcId="{36650D48-83A0-4A19-B979-E74CC86607C4}" destId="{D121BB6E-E0F0-4DF1-A9E5-D0A5E685E83F}" srcOrd="3" destOrd="0" parTransId="{B9872EBD-6233-4780-AC4E-86E6A0A55D63}" sibTransId="{63EF8B22-EF28-485A-AF5F-B71AD063455D}"/>
    <dgm:cxn modelId="{653B4C40-8864-4A9B-BD22-2014A7D6CF48}" type="presOf" srcId="{36650D48-83A0-4A19-B979-E74CC86607C4}" destId="{467BAB2D-8F50-4A91-A960-109594CB8D95}" srcOrd="0" destOrd="0" presId="urn:microsoft.com/office/officeart/2005/8/layout/default#3"/>
    <dgm:cxn modelId="{F052827B-938E-4F9E-B243-75BDE7FCE0D8}" type="presParOf" srcId="{467BAB2D-8F50-4A91-A960-109594CB8D95}" destId="{5EDE922C-FC33-4478-B9E6-25D8E243F484}" srcOrd="0" destOrd="0" presId="urn:microsoft.com/office/officeart/2005/8/layout/default#3"/>
    <dgm:cxn modelId="{B2B8C5D2-47EF-4F35-93E4-0F509DE04C36}" type="presParOf" srcId="{467BAB2D-8F50-4A91-A960-109594CB8D95}" destId="{A96490F7-5FDA-4649-BF19-02CF28DB34EC}" srcOrd="1" destOrd="0" presId="urn:microsoft.com/office/officeart/2005/8/layout/default#3"/>
    <dgm:cxn modelId="{AAB9D2DC-096C-412E-904B-47744909AFDB}" type="presParOf" srcId="{467BAB2D-8F50-4A91-A960-109594CB8D95}" destId="{73287891-7456-46FD-AC7E-B0BB21EA3FEA}" srcOrd="2" destOrd="0" presId="urn:microsoft.com/office/officeart/2005/8/layout/default#3"/>
    <dgm:cxn modelId="{20D96F17-61DC-4A8E-984F-4D0D39A9AE2F}" type="presParOf" srcId="{467BAB2D-8F50-4A91-A960-109594CB8D95}" destId="{E03AABCC-4598-4187-BCF4-155C123E594A}" srcOrd="3" destOrd="0" presId="urn:microsoft.com/office/officeart/2005/8/layout/default#3"/>
    <dgm:cxn modelId="{C74BE45B-3D39-4436-8B50-43676DB0B866}" type="presParOf" srcId="{467BAB2D-8F50-4A91-A960-109594CB8D95}" destId="{3503BCCC-C903-4387-98B5-E1E2528DDD76}" srcOrd="4" destOrd="0" presId="urn:microsoft.com/office/officeart/2005/8/layout/default#3"/>
    <dgm:cxn modelId="{4F8F7F2F-225B-437A-9E9F-9B2EB424D273}" type="presParOf" srcId="{467BAB2D-8F50-4A91-A960-109594CB8D95}" destId="{5DC714C1-84DB-48C2-AF84-736F520DB3AB}" srcOrd="5" destOrd="0" presId="urn:microsoft.com/office/officeart/2005/8/layout/default#3"/>
    <dgm:cxn modelId="{FB0FF2B1-7FEB-4A9F-B903-298C62B7CE4D}" type="presParOf" srcId="{467BAB2D-8F50-4A91-A960-109594CB8D95}" destId="{26619E23-EB4A-4A6B-BFAC-C6EE65403701}" srcOrd="6" destOrd="0" presId="urn:microsoft.com/office/officeart/2005/8/layout/default#3"/>
    <dgm:cxn modelId="{7E2D02CC-EADB-49EA-8CA7-2483770F98BD}" type="presParOf" srcId="{467BAB2D-8F50-4A91-A960-109594CB8D95}" destId="{80DF1BF5-34F4-4D78-8B46-069333A1086B}" srcOrd="7" destOrd="0" presId="urn:microsoft.com/office/officeart/2005/8/layout/default#3"/>
    <dgm:cxn modelId="{2D50B996-6381-4005-88A6-466966FEC9C3}" type="presParOf" srcId="{467BAB2D-8F50-4A91-A960-109594CB8D95}" destId="{286B9A59-F0FA-4FE1-B272-DCF7CAC6E670}" srcOrd="8" destOrd="0" presId="urn:microsoft.com/office/officeart/2005/8/layout/default#3"/>
    <dgm:cxn modelId="{4455988E-C0BF-4DA5-9C75-2D3EB6AF8181}" type="presParOf" srcId="{467BAB2D-8F50-4A91-A960-109594CB8D95}" destId="{E060B467-3248-45CB-B7ED-84E8060BF652}" srcOrd="9" destOrd="0" presId="urn:microsoft.com/office/officeart/2005/8/layout/default#3"/>
    <dgm:cxn modelId="{3D17C501-15E9-401A-90CA-EBFF240AA508}" type="presParOf" srcId="{467BAB2D-8F50-4A91-A960-109594CB8D95}" destId="{5AC27DEB-2FAE-44F4-98AA-EEDCDD061FDA}" srcOrd="10" destOrd="0" presId="urn:microsoft.com/office/officeart/2005/8/layout/default#3"/>
    <dgm:cxn modelId="{103E25E1-5A55-48DB-B339-A0FB8EFD8464}" type="presParOf" srcId="{467BAB2D-8F50-4A91-A960-109594CB8D95}" destId="{5A2C47CE-7252-411D-B597-BAA3340CC10F}" srcOrd="11" destOrd="0" presId="urn:microsoft.com/office/officeart/2005/8/layout/default#3"/>
    <dgm:cxn modelId="{7646B103-F2DA-4B15-B7FD-D0F0DCC08FC8}" type="presParOf" srcId="{467BAB2D-8F50-4A91-A960-109594CB8D95}" destId="{06E459F0-9FE3-4784-AB48-61FD48AAD130}" srcOrd="12" destOrd="0" presId="urn:microsoft.com/office/officeart/2005/8/layout/default#3"/>
    <dgm:cxn modelId="{D16912BA-0E27-4C65-8AD8-6A79230B9080}" type="presParOf" srcId="{467BAB2D-8F50-4A91-A960-109594CB8D95}" destId="{255DBCBA-8815-4FC8-8854-58E652BF68A4}" srcOrd="13" destOrd="0" presId="urn:microsoft.com/office/officeart/2005/8/layout/default#3"/>
    <dgm:cxn modelId="{0914F2B6-F5F9-45C5-B919-D5DA769F8EB0}" type="presParOf" srcId="{467BAB2D-8F50-4A91-A960-109594CB8D95}" destId="{88534ECB-4E90-4156-AC5B-52DC15E88FAF}" srcOrd="14" destOrd="0" presId="urn:microsoft.com/office/officeart/2005/8/layout/default#3"/>
    <dgm:cxn modelId="{8619CCBC-F5CE-4EED-AB8E-0370DD0EE20C}" type="presParOf" srcId="{467BAB2D-8F50-4A91-A960-109594CB8D95}" destId="{66710FCD-36DD-4A2B-BF44-05C533C62F80}" srcOrd="15" destOrd="0" presId="urn:microsoft.com/office/officeart/2005/8/layout/default#3"/>
    <dgm:cxn modelId="{CD33E3A9-3970-47EB-83BF-FEC6AA3F336F}" type="presParOf" srcId="{467BAB2D-8F50-4A91-A960-109594CB8D95}" destId="{DA14225E-887C-44EE-B2E0-5F25F54235C3}" srcOrd="16" destOrd="0" presId="urn:microsoft.com/office/officeart/2005/8/layout/default#3"/>
    <dgm:cxn modelId="{2E97A95D-E47E-4E5D-9EE0-97E3F9A66C50}" type="presParOf" srcId="{467BAB2D-8F50-4A91-A960-109594CB8D95}" destId="{9A50BA9F-9E38-402E-BAC0-88E3C8A59702}" srcOrd="17" destOrd="0" presId="urn:microsoft.com/office/officeart/2005/8/layout/default#3"/>
    <dgm:cxn modelId="{379B94D5-F69F-4BE5-9085-2E7DDBC1AD7F}" type="presParOf" srcId="{467BAB2D-8F50-4A91-A960-109594CB8D95}" destId="{898A09A3-A27F-4C2B-8431-83B6A3DF1FFD}" srcOrd="18" destOrd="0" presId="urn:microsoft.com/office/officeart/2005/8/layout/default#3"/>
    <dgm:cxn modelId="{39035CF0-91D0-40E8-BF9F-44830ABE8C38}" type="presParOf" srcId="{467BAB2D-8F50-4A91-A960-109594CB8D95}" destId="{C76ADEA1-B02B-45DC-B652-E4D9D9395981}" srcOrd="19" destOrd="0" presId="urn:microsoft.com/office/officeart/2005/8/layout/default#3"/>
    <dgm:cxn modelId="{32E78FCE-782E-4271-839D-9D44B23D1684}" type="presParOf" srcId="{467BAB2D-8F50-4A91-A960-109594CB8D95}" destId="{3FEDBC06-50DB-44C9-83FB-6D03B9D8801A}" srcOrd="20" destOrd="0" presId="urn:microsoft.com/office/officeart/2005/8/layout/default#3"/>
    <dgm:cxn modelId="{FBE8B7D5-106A-4FCE-8534-9BF2DA119905}" type="presParOf" srcId="{467BAB2D-8F50-4A91-A960-109594CB8D95}" destId="{0CDBD457-CACD-4A94-A89B-3660AB50C5DA}" srcOrd="21" destOrd="0" presId="urn:microsoft.com/office/officeart/2005/8/layout/default#3"/>
    <dgm:cxn modelId="{639C8F35-0D3C-4CB0-98D1-CC87579C121F}" type="presParOf" srcId="{467BAB2D-8F50-4A91-A960-109594CB8D95}" destId="{AB90386C-7962-4494-8F02-A10C0BF9C200}" srcOrd="22" destOrd="0" presId="urn:microsoft.com/office/officeart/2005/8/layout/defaul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16A3FE-E44E-40E1-9E62-5E29B3379EB5}" type="doc">
      <dgm:prSet loTypeId="urn:microsoft.com/office/officeart/2005/8/layout/matrix2" loCatId="matrix" qsTypeId="urn:microsoft.com/office/officeart/2005/8/quickstyle/simple1" qsCatId="simple" csTypeId="urn:microsoft.com/office/officeart/2005/8/colors/colorful1#1" csCatId="colorful" phldr="1"/>
      <dgm:spPr/>
      <dgm:t>
        <a:bodyPr/>
        <a:lstStyle/>
        <a:p>
          <a:endParaRPr lang="it-IT"/>
        </a:p>
      </dgm:t>
    </dgm:pt>
    <dgm:pt modelId="{30757E98-7186-4D0B-ADFC-01200990398B}">
      <dgm:prSet phldrT="[Testo]"/>
      <dgm:spPr/>
      <dgm:t>
        <a:bodyPr/>
        <a:lstStyle/>
        <a:p>
          <a:r>
            <a:rPr lang="it-IT" dirty="0" smtClean="0"/>
            <a:t>Funding Concentration</a:t>
          </a:r>
          <a:endParaRPr lang="it-IT" dirty="0"/>
        </a:p>
      </dgm:t>
    </dgm:pt>
    <dgm:pt modelId="{8946C089-24FB-46D2-8AF2-5F705BEAFDF5}" type="parTrans" cxnId="{4CB8853A-4ADD-4337-8331-77109DA177E4}">
      <dgm:prSet/>
      <dgm:spPr/>
      <dgm:t>
        <a:bodyPr/>
        <a:lstStyle/>
        <a:p>
          <a:endParaRPr lang="it-IT"/>
        </a:p>
      </dgm:t>
    </dgm:pt>
    <dgm:pt modelId="{5EDE9432-C2AC-479A-8AF9-D273FED78B93}" type="sibTrans" cxnId="{4CB8853A-4ADD-4337-8331-77109DA177E4}">
      <dgm:prSet/>
      <dgm:spPr/>
      <dgm:t>
        <a:bodyPr/>
        <a:lstStyle/>
        <a:p>
          <a:endParaRPr lang="it-IT"/>
        </a:p>
      </dgm:t>
    </dgm:pt>
    <dgm:pt modelId="{C81F62D6-8B4C-44BD-B4A2-4F67E2781CAA}">
      <dgm:prSet phldrT="[Testo]"/>
      <dgm:spPr/>
      <dgm:t>
        <a:bodyPr/>
        <a:lstStyle/>
        <a:p>
          <a:r>
            <a:rPr lang="it-IT" dirty="0" smtClean="0"/>
            <a:t>Targeted and measurable objectives</a:t>
          </a:r>
          <a:endParaRPr lang="it-IT" dirty="0"/>
        </a:p>
      </dgm:t>
    </dgm:pt>
    <dgm:pt modelId="{A48446CE-5834-43AA-A285-D97664B0C8BE}" type="parTrans" cxnId="{DD5518CF-D19E-4A49-9654-97D0D0B969DD}">
      <dgm:prSet/>
      <dgm:spPr/>
      <dgm:t>
        <a:bodyPr/>
        <a:lstStyle/>
        <a:p>
          <a:endParaRPr lang="it-IT"/>
        </a:p>
      </dgm:t>
    </dgm:pt>
    <dgm:pt modelId="{15AADC2F-BA22-4F3E-B2AE-2CB05C886719}" type="sibTrans" cxnId="{DD5518CF-D19E-4A49-9654-97D0D0B969DD}">
      <dgm:prSet/>
      <dgm:spPr/>
      <dgm:t>
        <a:bodyPr/>
        <a:lstStyle/>
        <a:p>
          <a:endParaRPr lang="it-IT"/>
        </a:p>
      </dgm:t>
    </dgm:pt>
    <dgm:pt modelId="{CF718F85-662F-4701-8E2C-4881174047C3}">
      <dgm:prSet phldrT="[Testo]"/>
      <dgm:spPr/>
      <dgm:t>
        <a:bodyPr/>
        <a:lstStyle/>
        <a:p>
          <a:r>
            <a:rPr lang="it-IT" dirty="0" smtClean="0"/>
            <a:t>Territorial dimension of development</a:t>
          </a:r>
          <a:endParaRPr lang="it-IT" dirty="0"/>
        </a:p>
      </dgm:t>
    </dgm:pt>
    <dgm:pt modelId="{B2FCCE60-EB8B-4E1B-A3C2-3DC6ADE71D1C}" type="parTrans" cxnId="{BF9B6B4B-7F05-4F64-9859-1CE68A9D2DD4}">
      <dgm:prSet/>
      <dgm:spPr/>
      <dgm:t>
        <a:bodyPr/>
        <a:lstStyle/>
        <a:p>
          <a:endParaRPr lang="it-IT"/>
        </a:p>
      </dgm:t>
    </dgm:pt>
    <dgm:pt modelId="{F60D0180-0092-4109-9987-25716816BD6E}" type="sibTrans" cxnId="{BF9B6B4B-7F05-4F64-9859-1CE68A9D2DD4}">
      <dgm:prSet/>
      <dgm:spPr/>
      <dgm:t>
        <a:bodyPr/>
        <a:lstStyle/>
        <a:p>
          <a:endParaRPr lang="it-IT"/>
        </a:p>
      </dgm:t>
    </dgm:pt>
    <dgm:pt modelId="{8C6328CB-3467-4255-98D2-FD93A48C1742}">
      <dgm:prSet phldrT="[Testo]"/>
      <dgm:spPr/>
      <dgm:t>
        <a:bodyPr/>
        <a:lstStyle/>
        <a:p>
          <a:r>
            <a:rPr lang="it-IT" dirty="0" smtClean="0"/>
            <a:t>Result oriented, fewer and higher quality projects </a:t>
          </a:r>
          <a:endParaRPr lang="it-IT" dirty="0"/>
        </a:p>
      </dgm:t>
    </dgm:pt>
    <dgm:pt modelId="{7096D44B-D8E4-468F-94E3-6098FE3655DF}" type="parTrans" cxnId="{876B7C89-8F58-4E94-A4B3-CA0A40B6D899}">
      <dgm:prSet/>
      <dgm:spPr/>
      <dgm:t>
        <a:bodyPr/>
        <a:lstStyle/>
        <a:p>
          <a:endParaRPr lang="it-IT"/>
        </a:p>
      </dgm:t>
    </dgm:pt>
    <dgm:pt modelId="{4597CBD9-3C5F-4839-A981-F2893EBA5CAE}" type="sibTrans" cxnId="{876B7C89-8F58-4E94-A4B3-CA0A40B6D899}">
      <dgm:prSet/>
      <dgm:spPr/>
      <dgm:t>
        <a:bodyPr/>
        <a:lstStyle/>
        <a:p>
          <a:endParaRPr lang="it-IT"/>
        </a:p>
      </dgm:t>
    </dgm:pt>
    <dgm:pt modelId="{A6B30B90-AF19-4D68-8AD7-966EFA9929F9}" type="pres">
      <dgm:prSet presAssocID="{E416A3FE-E44E-40E1-9E62-5E29B3379EB5}" presName="matrix" presStyleCnt="0">
        <dgm:presLayoutVars>
          <dgm:chMax val="1"/>
          <dgm:dir/>
          <dgm:resizeHandles val="exact"/>
        </dgm:presLayoutVars>
      </dgm:prSet>
      <dgm:spPr/>
      <dgm:t>
        <a:bodyPr/>
        <a:lstStyle/>
        <a:p>
          <a:endParaRPr lang="it-IT"/>
        </a:p>
      </dgm:t>
    </dgm:pt>
    <dgm:pt modelId="{2B3B5DE0-5F2A-4BD6-AEB7-3466D5EC30DE}" type="pres">
      <dgm:prSet presAssocID="{E416A3FE-E44E-40E1-9E62-5E29B3379EB5}" presName="axisShape" presStyleLbl="bgShp" presStyleIdx="0" presStyleCnt="1"/>
      <dgm:spPr/>
    </dgm:pt>
    <dgm:pt modelId="{C855997C-6555-4B4F-B540-363769379C8B}" type="pres">
      <dgm:prSet presAssocID="{E416A3FE-E44E-40E1-9E62-5E29B3379EB5}" presName="rect1" presStyleLbl="node1" presStyleIdx="0" presStyleCnt="4">
        <dgm:presLayoutVars>
          <dgm:chMax val="0"/>
          <dgm:chPref val="0"/>
          <dgm:bulletEnabled val="1"/>
        </dgm:presLayoutVars>
      </dgm:prSet>
      <dgm:spPr/>
      <dgm:t>
        <a:bodyPr/>
        <a:lstStyle/>
        <a:p>
          <a:endParaRPr lang="it-IT"/>
        </a:p>
      </dgm:t>
    </dgm:pt>
    <dgm:pt modelId="{7498C883-9F09-4E95-86BD-B0B21854D679}" type="pres">
      <dgm:prSet presAssocID="{E416A3FE-E44E-40E1-9E62-5E29B3379EB5}" presName="rect2" presStyleLbl="node1" presStyleIdx="1" presStyleCnt="4">
        <dgm:presLayoutVars>
          <dgm:chMax val="0"/>
          <dgm:chPref val="0"/>
          <dgm:bulletEnabled val="1"/>
        </dgm:presLayoutVars>
      </dgm:prSet>
      <dgm:spPr/>
      <dgm:t>
        <a:bodyPr/>
        <a:lstStyle/>
        <a:p>
          <a:endParaRPr lang="it-IT"/>
        </a:p>
      </dgm:t>
    </dgm:pt>
    <dgm:pt modelId="{1A07DD21-9D9D-4F5B-880F-BC20E7E67092}" type="pres">
      <dgm:prSet presAssocID="{E416A3FE-E44E-40E1-9E62-5E29B3379EB5}" presName="rect3" presStyleLbl="node1" presStyleIdx="2" presStyleCnt="4">
        <dgm:presLayoutVars>
          <dgm:chMax val="0"/>
          <dgm:chPref val="0"/>
          <dgm:bulletEnabled val="1"/>
        </dgm:presLayoutVars>
      </dgm:prSet>
      <dgm:spPr/>
      <dgm:t>
        <a:bodyPr/>
        <a:lstStyle/>
        <a:p>
          <a:endParaRPr lang="it-IT"/>
        </a:p>
      </dgm:t>
    </dgm:pt>
    <dgm:pt modelId="{B6292153-0179-409D-BA1C-47CEDEF5584C}" type="pres">
      <dgm:prSet presAssocID="{E416A3FE-E44E-40E1-9E62-5E29B3379EB5}" presName="rect4" presStyleLbl="node1" presStyleIdx="3" presStyleCnt="4">
        <dgm:presLayoutVars>
          <dgm:chMax val="0"/>
          <dgm:chPref val="0"/>
          <dgm:bulletEnabled val="1"/>
        </dgm:presLayoutVars>
      </dgm:prSet>
      <dgm:spPr/>
      <dgm:t>
        <a:bodyPr/>
        <a:lstStyle/>
        <a:p>
          <a:endParaRPr lang="it-IT"/>
        </a:p>
      </dgm:t>
    </dgm:pt>
  </dgm:ptLst>
  <dgm:cxnLst>
    <dgm:cxn modelId="{424A3A6E-2EAC-419C-9F6F-34747F48D964}" type="presOf" srcId="{E416A3FE-E44E-40E1-9E62-5E29B3379EB5}" destId="{A6B30B90-AF19-4D68-8AD7-966EFA9929F9}" srcOrd="0" destOrd="0" presId="urn:microsoft.com/office/officeart/2005/8/layout/matrix2"/>
    <dgm:cxn modelId="{4CB8853A-4ADD-4337-8331-77109DA177E4}" srcId="{E416A3FE-E44E-40E1-9E62-5E29B3379EB5}" destId="{30757E98-7186-4D0B-ADFC-01200990398B}" srcOrd="0" destOrd="0" parTransId="{8946C089-24FB-46D2-8AF2-5F705BEAFDF5}" sibTransId="{5EDE9432-C2AC-479A-8AF9-D273FED78B93}"/>
    <dgm:cxn modelId="{943B02E1-9351-4984-8D82-407C6BCD6475}" type="presOf" srcId="{30757E98-7186-4D0B-ADFC-01200990398B}" destId="{C855997C-6555-4B4F-B540-363769379C8B}" srcOrd="0" destOrd="0" presId="urn:microsoft.com/office/officeart/2005/8/layout/matrix2"/>
    <dgm:cxn modelId="{BF9B6B4B-7F05-4F64-9859-1CE68A9D2DD4}" srcId="{E416A3FE-E44E-40E1-9E62-5E29B3379EB5}" destId="{CF718F85-662F-4701-8E2C-4881174047C3}" srcOrd="2" destOrd="0" parTransId="{B2FCCE60-EB8B-4E1B-A3C2-3DC6ADE71D1C}" sibTransId="{F60D0180-0092-4109-9987-25716816BD6E}"/>
    <dgm:cxn modelId="{DD5518CF-D19E-4A49-9654-97D0D0B969DD}" srcId="{E416A3FE-E44E-40E1-9E62-5E29B3379EB5}" destId="{C81F62D6-8B4C-44BD-B4A2-4F67E2781CAA}" srcOrd="1" destOrd="0" parTransId="{A48446CE-5834-43AA-A285-D97664B0C8BE}" sibTransId="{15AADC2F-BA22-4F3E-B2AE-2CB05C886719}"/>
    <dgm:cxn modelId="{876B7C89-8F58-4E94-A4B3-CA0A40B6D899}" srcId="{E416A3FE-E44E-40E1-9E62-5E29B3379EB5}" destId="{8C6328CB-3467-4255-98D2-FD93A48C1742}" srcOrd="3" destOrd="0" parTransId="{7096D44B-D8E4-468F-94E3-6098FE3655DF}" sibTransId="{4597CBD9-3C5F-4839-A981-F2893EBA5CAE}"/>
    <dgm:cxn modelId="{84CBFA51-F8D9-42BC-8EF4-7775741C4764}" type="presOf" srcId="{8C6328CB-3467-4255-98D2-FD93A48C1742}" destId="{B6292153-0179-409D-BA1C-47CEDEF5584C}" srcOrd="0" destOrd="0" presId="urn:microsoft.com/office/officeart/2005/8/layout/matrix2"/>
    <dgm:cxn modelId="{722BE3B3-8B62-4095-A753-9BE7ED862F95}" type="presOf" srcId="{C81F62D6-8B4C-44BD-B4A2-4F67E2781CAA}" destId="{7498C883-9F09-4E95-86BD-B0B21854D679}" srcOrd="0" destOrd="0" presId="urn:microsoft.com/office/officeart/2005/8/layout/matrix2"/>
    <dgm:cxn modelId="{DF71BCCD-1146-4515-B9E6-C0E88D36EC67}" type="presOf" srcId="{CF718F85-662F-4701-8E2C-4881174047C3}" destId="{1A07DD21-9D9D-4F5B-880F-BC20E7E67092}" srcOrd="0" destOrd="0" presId="urn:microsoft.com/office/officeart/2005/8/layout/matrix2"/>
    <dgm:cxn modelId="{B0CE9687-8D86-4B41-8E90-8DE08EC9BE33}" type="presParOf" srcId="{A6B30B90-AF19-4D68-8AD7-966EFA9929F9}" destId="{2B3B5DE0-5F2A-4BD6-AEB7-3466D5EC30DE}" srcOrd="0" destOrd="0" presId="urn:microsoft.com/office/officeart/2005/8/layout/matrix2"/>
    <dgm:cxn modelId="{56349D76-5131-4803-97CE-0FC79D92A098}" type="presParOf" srcId="{A6B30B90-AF19-4D68-8AD7-966EFA9929F9}" destId="{C855997C-6555-4B4F-B540-363769379C8B}" srcOrd="1" destOrd="0" presId="urn:microsoft.com/office/officeart/2005/8/layout/matrix2"/>
    <dgm:cxn modelId="{C842A2EA-41DB-4C7A-A0AA-507A872B6DAA}" type="presParOf" srcId="{A6B30B90-AF19-4D68-8AD7-966EFA9929F9}" destId="{7498C883-9F09-4E95-86BD-B0B21854D679}" srcOrd="2" destOrd="0" presId="urn:microsoft.com/office/officeart/2005/8/layout/matrix2"/>
    <dgm:cxn modelId="{EA1D72F3-3874-4927-B4CA-98BB50897582}" type="presParOf" srcId="{A6B30B90-AF19-4D68-8AD7-966EFA9929F9}" destId="{1A07DD21-9D9D-4F5B-880F-BC20E7E67092}" srcOrd="3" destOrd="0" presId="urn:microsoft.com/office/officeart/2005/8/layout/matrix2"/>
    <dgm:cxn modelId="{A56775B4-2CCA-42A4-A86D-9BF69303C4AF}" type="presParOf" srcId="{A6B30B90-AF19-4D68-8AD7-966EFA9929F9}" destId="{B6292153-0179-409D-BA1C-47CEDEF5584C}"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7DC6B6-F378-4B3A-A28A-2548EE08A0AE}" type="doc">
      <dgm:prSet loTypeId="urn:microsoft.com/office/officeart/2005/8/layout/lProcess1" loCatId="process" qsTypeId="urn:microsoft.com/office/officeart/2005/8/quickstyle/simple1" qsCatId="simple" csTypeId="urn:microsoft.com/office/officeart/2005/8/colors/colorful1#1" csCatId="colorful" phldr="1"/>
      <dgm:spPr/>
      <dgm:t>
        <a:bodyPr/>
        <a:lstStyle/>
        <a:p>
          <a:endParaRPr lang="el-GR"/>
        </a:p>
      </dgm:t>
    </dgm:pt>
    <dgm:pt modelId="{1EA48DF5-5DE1-4054-B208-D6AC9D33C0B3}">
      <dgm:prSet phldrT="[Text]"/>
      <dgm:spPr/>
      <dgm:t>
        <a:bodyPr/>
        <a:lstStyle/>
        <a:p>
          <a:r>
            <a:rPr lang="en-US" b="1" dirty="0" smtClean="0"/>
            <a:t>Objective</a:t>
          </a:r>
          <a:endParaRPr lang="el-GR" b="1" dirty="0"/>
        </a:p>
      </dgm:t>
    </dgm:pt>
    <dgm:pt modelId="{8E70C3BE-0665-42AA-90B9-E344771AA31E}" type="parTrans" cxnId="{26274A0C-65B3-4B0C-B3BB-7AA8A028FF74}">
      <dgm:prSet/>
      <dgm:spPr/>
      <dgm:t>
        <a:bodyPr/>
        <a:lstStyle/>
        <a:p>
          <a:endParaRPr lang="el-GR"/>
        </a:p>
      </dgm:t>
    </dgm:pt>
    <dgm:pt modelId="{F3A42507-5413-4957-8F36-450B5F1FBA2A}" type="sibTrans" cxnId="{26274A0C-65B3-4B0C-B3BB-7AA8A028FF74}">
      <dgm:prSet/>
      <dgm:spPr/>
      <dgm:t>
        <a:bodyPr/>
        <a:lstStyle/>
        <a:p>
          <a:endParaRPr lang="el-GR"/>
        </a:p>
      </dgm:t>
    </dgm:pt>
    <dgm:pt modelId="{4A4EFE0B-830C-47FD-ADC0-62EE4DE10549}">
      <dgm:prSet phldrT="[Text]"/>
      <dgm:spPr/>
      <dgm:t>
        <a:bodyPr/>
        <a:lstStyle/>
        <a:p>
          <a:r>
            <a:rPr lang="en-US" dirty="0" smtClean="0"/>
            <a:t>To support strategic cross-border co-operation for a more prosperous and sustainable region across the Ionian Sea</a:t>
          </a:r>
          <a:endParaRPr lang="el-GR" dirty="0"/>
        </a:p>
      </dgm:t>
    </dgm:pt>
    <dgm:pt modelId="{61C8CEE0-3737-42EE-A1FA-55421DFB4825}" type="parTrans" cxnId="{3FDC8E77-12A0-4F1A-A0BB-0265923CCCA9}">
      <dgm:prSet/>
      <dgm:spPr/>
      <dgm:t>
        <a:bodyPr/>
        <a:lstStyle/>
        <a:p>
          <a:endParaRPr lang="el-GR"/>
        </a:p>
      </dgm:t>
    </dgm:pt>
    <dgm:pt modelId="{31B114F5-D9D1-4EC8-8B7A-878D0E316DAF}" type="sibTrans" cxnId="{3FDC8E77-12A0-4F1A-A0BB-0265923CCCA9}">
      <dgm:prSet/>
      <dgm:spPr/>
      <dgm:t>
        <a:bodyPr/>
        <a:lstStyle/>
        <a:p>
          <a:endParaRPr lang="el-GR"/>
        </a:p>
      </dgm:t>
    </dgm:pt>
    <dgm:pt modelId="{641C685D-F136-4CF8-ADF5-B6BBD692F0F8}">
      <dgm:prSet phldrT="[Text]"/>
      <dgm:spPr/>
      <dgm:t>
        <a:bodyPr/>
        <a:lstStyle/>
        <a:p>
          <a:r>
            <a:rPr lang="en-US" b="1" dirty="0" smtClean="0"/>
            <a:t>Emphasis</a:t>
          </a:r>
          <a:endParaRPr lang="el-GR" b="1" dirty="0"/>
        </a:p>
      </dgm:t>
    </dgm:pt>
    <dgm:pt modelId="{9B9EDA90-6252-48CF-9C40-BCA3F0683862}" type="parTrans" cxnId="{B7A25895-FF2C-462F-84E1-657C291D879F}">
      <dgm:prSet/>
      <dgm:spPr/>
      <dgm:t>
        <a:bodyPr/>
        <a:lstStyle/>
        <a:p>
          <a:endParaRPr lang="el-GR"/>
        </a:p>
      </dgm:t>
    </dgm:pt>
    <dgm:pt modelId="{9E3299AC-7033-4934-A5D1-7917057A7057}" type="sibTrans" cxnId="{B7A25895-FF2C-462F-84E1-657C291D879F}">
      <dgm:prSet/>
      <dgm:spPr/>
      <dgm:t>
        <a:bodyPr/>
        <a:lstStyle/>
        <a:p>
          <a:endParaRPr lang="el-GR"/>
        </a:p>
      </dgm:t>
    </dgm:pt>
    <dgm:pt modelId="{CBBE4C2F-ECFD-4DF0-A301-E0B215B157DB}">
      <dgm:prSet phldrT="[Text]"/>
      <dgm:spPr/>
      <dgm:t>
        <a:bodyPr/>
        <a:lstStyle/>
        <a:p>
          <a:r>
            <a:rPr lang="en-US" dirty="0" smtClean="0"/>
            <a:t>Developing the foundations for a dynamic economy which fosters </a:t>
          </a:r>
          <a:r>
            <a:rPr lang="en-US" i="1" dirty="0" smtClean="0"/>
            <a:t>smart, sustainable and inclusive growth</a:t>
          </a:r>
          <a:r>
            <a:rPr lang="en-US" dirty="0" smtClean="0"/>
            <a:t> with the goal to improve the quality of life for those living in the region </a:t>
          </a:r>
          <a:endParaRPr lang="el-GR" dirty="0"/>
        </a:p>
      </dgm:t>
    </dgm:pt>
    <dgm:pt modelId="{C0E0A42F-48C2-40CE-A8FE-0212527CBB40}" type="parTrans" cxnId="{4D72FB51-DB62-4E80-B1CD-4084EBECEF11}">
      <dgm:prSet/>
      <dgm:spPr/>
      <dgm:t>
        <a:bodyPr/>
        <a:lstStyle/>
        <a:p>
          <a:endParaRPr lang="el-GR"/>
        </a:p>
      </dgm:t>
    </dgm:pt>
    <dgm:pt modelId="{12B82A03-5E98-4C60-B1B3-57531A19E13B}" type="sibTrans" cxnId="{4D72FB51-DB62-4E80-B1CD-4084EBECEF11}">
      <dgm:prSet/>
      <dgm:spPr/>
      <dgm:t>
        <a:bodyPr/>
        <a:lstStyle/>
        <a:p>
          <a:endParaRPr lang="el-GR"/>
        </a:p>
      </dgm:t>
    </dgm:pt>
    <dgm:pt modelId="{1B87F639-A5B3-4AAD-94FA-39C71519154E}" type="pres">
      <dgm:prSet presAssocID="{597DC6B6-F378-4B3A-A28A-2548EE08A0AE}" presName="Name0" presStyleCnt="0">
        <dgm:presLayoutVars>
          <dgm:dir/>
          <dgm:animLvl val="lvl"/>
          <dgm:resizeHandles val="exact"/>
        </dgm:presLayoutVars>
      </dgm:prSet>
      <dgm:spPr/>
      <dgm:t>
        <a:bodyPr/>
        <a:lstStyle/>
        <a:p>
          <a:endParaRPr lang="el-GR"/>
        </a:p>
      </dgm:t>
    </dgm:pt>
    <dgm:pt modelId="{D42D830B-73E3-41E4-B906-900D335DFB7A}" type="pres">
      <dgm:prSet presAssocID="{1EA48DF5-5DE1-4054-B208-D6AC9D33C0B3}" presName="vertFlow" presStyleCnt="0"/>
      <dgm:spPr/>
    </dgm:pt>
    <dgm:pt modelId="{22034EA8-2945-4252-8B1A-A70A67129A83}" type="pres">
      <dgm:prSet presAssocID="{1EA48DF5-5DE1-4054-B208-D6AC9D33C0B3}" presName="header" presStyleLbl="node1" presStyleIdx="0" presStyleCnt="2"/>
      <dgm:spPr/>
      <dgm:t>
        <a:bodyPr/>
        <a:lstStyle/>
        <a:p>
          <a:endParaRPr lang="el-GR"/>
        </a:p>
      </dgm:t>
    </dgm:pt>
    <dgm:pt modelId="{62B3163B-0C2C-4515-A9A5-419840C95E48}" type="pres">
      <dgm:prSet presAssocID="{61C8CEE0-3737-42EE-A1FA-55421DFB4825}" presName="parTrans" presStyleLbl="sibTrans2D1" presStyleIdx="0" presStyleCnt="2"/>
      <dgm:spPr/>
      <dgm:t>
        <a:bodyPr/>
        <a:lstStyle/>
        <a:p>
          <a:endParaRPr lang="el-GR"/>
        </a:p>
      </dgm:t>
    </dgm:pt>
    <dgm:pt modelId="{B964216D-662C-4C83-9347-9B3D275AF720}" type="pres">
      <dgm:prSet presAssocID="{4A4EFE0B-830C-47FD-ADC0-62EE4DE10549}" presName="child" presStyleLbl="alignAccFollowNode1" presStyleIdx="0" presStyleCnt="2" custScaleY="212744">
        <dgm:presLayoutVars>
          <dgm:chMax val="0"/>
          <dgm:bulletEnabled val="1"/>
        </dgm:presLayoutVars>
      </dgm:prSet>
      <dgm:spPr/>
      <dgm:t>
        <a:bodyPr/>
        <a:lstStyle/>
        <a:p>
          <a:endParaRPr lang="el-GR"/>
        </a:p>
      </dgm:t>
    </dgm:pt>
    <dgm:pt modelId="{C048C814-4AA3-461C-B62F-042B7AE0C7A4}" type="pres">
      <dgm:prSet presAssocID="{1EA48DF5-5DE1-4054-B208-D6AC9D33C0B3}" presName="hSp" presStyleCnt="0"/>
      <dgm:spPr/>
    </dgm:pt>
    <dgm:pt modelId="{7A1B6712-C4AA-4690-B8A1-FCF6BF344C3D}" type="pres">
      <dgm:prSet presAssocID="{641C685D-F136-4CF8-ADF5-B6BBD692F0F8}" presName="vertFlow" presStyleCnt="0"/>
      <dgm:spPr/>
    </dgm:pt>
    <dgm:pt modelId="{61748028-6C23-4B34-82D1-C165C04F8D89}" type="pres">
      <dgm:prSet presAssocID="{641C685D-F136-4CF8-ADF5-B6BBD692F0F8}" presName="header" presStyleLbl="node1" presStyleIdx="1" presStyleCnt="2"/>
      <dgm:spPr/>
      <dgm:t>
        <a:bodyPr/>
        <a:lstStyle/>
        <a:p>
          <a:endParaRPr lang="el-GR"/>
        </a:p>
      </dgm:t>
    </dgm:pt>
    <dgm:pt modelId="{3FA2753B-3F9C-4CD0-80B8-34522440CD1D}" type="pres">
      <dgm:prSet presAssocID="{C0E0A42F-48C2-40CE-A8FE-0212527CBB40}" presName="parTrans" presStyleLbl="sibTrans2D1" presStyleIdx="1" presStyleCnt="2"/>
      <dgm:spPr/>
      <dgm:t>
        <a:bodyPr/>
        <a:lstStyle/>
        <a:p>
          <a:endParaRPr lang="el-GR"/>
        </a:p>
      </dgm:t>
    </dgm:pt>
    <dgm:pt modelId="{BD3E525B-3DD3-4832-9FB7-0CC5F7858F06}" type="pres">
      <dgm:prSet presAssocID="{CBBE4C2F-ECFD-4DF0-A301-E0B215B157DB}" presName="child" presStyleLbl="alignAccFollowNode1" presStyleIdx="1" presStyleCnt="2" custScaleY="212744">
        <dgm:presLayoutVars>
          <dgm:chMax val="0"/>
          <dgm:bulletEnabled val="1"/>
        </dgm:presLayoutVars>
      </dgm:prSet>
      <dgm:spPr/>
      <dgm:t>
        <a:bodyPr/>
        <a:lstStyle/>
        <a:p>
          <a:endParaRPr lang="el-GR"/>
        </a:p>
      </dgm:t>
    </dgm:pt>
  </dgm:ptLst>
  <dgm:cxnLst>
    <dgm:cxn modelId="{E83D53A0-CF9B-4948-BE7D-D6C7DBDECA96}" type="presOf" srcId="{61C8CEE0-3737-42EE-A1FA-55421DFB4825}" destId="{62B3163B-0C2C-4515-A9A5-419840C95E48}" srcOrd="0" destOrd="0" presId="urn:microsoft.com/office/officeart/2005/8/layout/lProcess1"/>
    <dgm:cxn modelId="{26274A0C-65B3-4B0C-B3BB-7AA8A028FF74}" srcId="{597DC6B6-F378-4B3A-A28A-2548EE08A0AE}" destId="{1EA48DF5-5DE1-4054-B208-D6AC9D33C0B3}" srcOrd="0" destOrd="0" parTransId="{8E70C3BE-0665-42AA-90B9-E344771AA31E}" sibTransId="{F3A42507-5413-4957-8F36-450B5F1FBA2A}"/>
    <dgm:cxn modelId="{B7A25895-FF2C-462F-84E1-657C291D879F}" srcId="{597DC6B6-F378-4B3A-A28A-2548EE08A0AE}" destId="{641C685D-F136-4CF8-ADF5-B6BBD692F0F8}" srcOrd="1" destOrd="0" parTransId="{9B9EDA90-6252-48CF-9C40-BCA3F0683862}" sibTransId="{9E3299AC-7033-4934-A5D1-7917057A7057}"/>
    <dgm:cxn modelId="{926247CF-030F-4426-A280-806142AE56E1}" type="presOf" srcId="{641C685D-F136-4CF8-ADF5-B6BBD692F0F8}" destId="{61748028-6C23-4B34-82D1-C165C04F8D89}" srcOrd="0" destOrd="0" presId="urn:microsoft.com/office/officeart/2005/8/layout/lProcess1"/>
    <dgm:cxn modelId="{4D72FB51-DB62-4E80-B1CD-4084EBECEF11}" srcId="{641C685D-F136-4CF8-ADF5-B6BBD692F0F8}" destId="{CBBE4C2F-ECFD-4DF0-A301-E0B215B157DB}" srcOrd="0" destOrd="0" parTransId="{C0E0A42F-48C2-40CE-A8FE-0212527CBB40}" sibTransId="{12B82A03-5E98-4C60-B1B3-57531A19E13B}"/>
    <dgm:cxn modelId="{ED29564D-D093-43E6-B79C-D9C91F3C73A9}" type="presOf" srcId="{C0E0A42F-48C2-40CE-A8FE-0212527CBB40}" destId="{3FA2753B-3F9C-4CD0-80B8-34522440CD1D}" srcOrd="0" destOrd="0" presId="urn:microsoft.com/office/officeart/2005/8/layout/lProcess1"/>
    <dgm:cxn modelId="{071091DC-8085-450F-BFDB-A3DA88670AAB}" type="presOf" srcId="{4A4EFE0B-830C-47FD-ADC0-62EE4DE10549}" destId="{B964216D-662C-4C83-9347-9B3D275AF720}" srcOrd="0" destOrd="0" presId="urn:microsoft.com/office/officeart/2005/8/layout/lProcess1"/>
    <dgm:cxn modelId="{B42E1550-7A9F-4D08-8ECF-28583EBC618A}" type="presOf" srcId="{1EA48DF5-5DE1-4054-B208-D6AC9D33C0B3}" destId="{22034EA8-2945-4252-8B1A-A70A67129A83}" srcOrd="0" destOrd="0" presId="urn:microsoft.com/office/officeart/2005/8/layout/lProcess1"/>
    <dgm:cxn modelId="{90B57330-99CF-4811-8E85-061F528EC678}" type="presOf" srcId="{597DC6B6-F378-4B3A-A28A-2548EE08A0AE}" destId="{1B87F639-A5B3-4AAD-94FA-39C71519154E}" srcOrd="0" destOrd="0" presId="urn:microsoft.com/office/officeart/2005/8/layout/lProcess1"/>
    <dgm:cxn modelId="{119BFC39-0B71-442E-B1C9-281140C7234E}" type="presOf" srcId="{CBBE4C2F-ECFD-4DF0-A301-E0B215B157DB}" destId="{BD3E525B-3DD3-4832-9FB7-0CC5F7858F06}" srcOrd="0" destOrd="0" presId="urn:microsoft.com/office/officeart/2005/8/layout/lProcess1"/>
    <dgm:cxn modelId="{3FDC8E77-12A0-4F1A-A0BB-0265923CCCA9}" srcId="{1EA48DF5-5DE1-4054-B208-D6AC9D33C0B3}" destId="{4A4EFE0B-830C-47FD-ADC0-62EE4DE10549}" srcOrd="0" destOrd="0" parTransId="{61C8CEE0-3737-42EE-A1FA-55421DFB4825}" sibTransId="{31B114F5-D9D1-4EC8-8B7A-878D0E316DAF}"/>
    <dgm:cxn modelId="{73AF2DEC-7E44-4C39-A71C-95A8B21E7808}" type="presParOf" srcId="{1B87F639-A5B3-4AAD-94FA-39C71519154E}" destId="{D42D830B-73E3-41E4-B906-900D335DFB7A}" srcOrd="0" destOrd="0" presId="urn:microsoft.com/office/officeart/2005/8/layout/lProcess1"/>
    <dgm:cxn modelId="{5DB56C4D-2BFF-4394-89B0-2898DDC667C5}" type="presParOf" srcId="{D42D830B-73E3-41E4-B906-900D335DFB7A}" destId="{22034EA8-2945-4252-8B1A-A70A67129A83}" srcOrd="0" destOrd="0" presId="urn:microsoft.com/office/officeart/2005/8/layout/lProcess1"/>
    <dgm:cxn modelId="{439D1BAE-ECB0-4333-9428-4DBB83F32016}" type="presParOf" srcId="{D42D830B-73E3-41E4-B906-900D335DFB7A}" destId="{62B3163B-0C2C-4515-A9A5-419840C95E48}" srcOrd="1" destOrd="0" presId="urn:microsoft.com/office/officeart/2005/8/layout/lProcess1"/>
    <dgm:cxn modelId="{0155B35A-C9F8-4577-90A4-F585838FA3A2}" type="presParOf" srcId="{D42D830B-73E3-41E4-B906-900D335DFB7A}" destId="{B964216D-662C-4C83-9347-9B3D275AF720}" srcOrd="2" destOrd="0" presId="urn:microsoft.com/office/officeart/2005/8/layout/lProcess1"/>
    <dgm:cxn modelId="{639A5BBF-914B-465A-8BF5-F05C3F03D7BA}" type="presParOf" srcId="{1B87F639-A5B3-4AAD-94FA-39C71519154E}" destId="{C048C814-4AA3-461C-B62F-042B7AE0C7A4}" srcOrd="1" destOrd="0" presId="urn:microsoft.com/office/officeart/2005/8/layout/lProcess1"/>
    <dgm:cxn modelId="{ACE84B6E-2B73-4D0B-A3A8-9DADA146EC92}" type="presParOf" srcId="{1B87F639-A5B3-4AAD-94FA-39C71519154E}" destId="{7A1B6712-C4AA-4690-B8A1-FCF6BF344C3D}" srcOrd="2" destOrd="0" presId="urn:microsoft.com/office/officeart/2005/8/layout/lProcess1"/>
    <dgm:cxn modelId="{AC73E2C7-787A-4983-B4AE-DD5465988996}" type="presParOf" srcId="{7A1B6712-C4AA-4690-B8A1-FCF6BF344C3D}" destId="{61748028-6C23-4B34-82D1-C165C04F8D89}" srcOrd="0" destOrd="0" presId="urn:microsoft.com/office/officeart/2005/8/layout/lProcess1"/>
    <dgm:cxn modelId="{D127BD44-6420-4577-B37F-EFC728CE85AF}" type="presParOf" srcId="{7A1B6712-C4AA-4690-B8A1-FCF6BF344C3D}" destId="{3FA2753B-3F9C-4CD0-80B8-34522440CD1D}" srcOrd="1" destOrd="0" presId="urn:microsoft.com/office/officeart/2005/8/layout/lProcess1"/>
    <dgm:cxn modelId="{23188D4A-9525-48E8-9052-E40B346B72C9}" type="presParOf" srcId="{7A1B6712-C4AA-4690-B8A1-FCF6BF344C3D}" destId="{BD3E525B-3DD3-4832-9FB7-0CC5F7858F06}" srcOrd="2"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A1A63A-07CA-4417-961B-472BB82F754D}" type="doc">
      <dgm:prSet loTypeId="urn:microsoft.com/office/officeart/2005/8/layout/default#4" loCatId="list" qsTypeId="urn:microsoft.com/office/officeart/2005/8/quickstyle/simple5" qsCatId="simple" csTypeId="urn:microsoft.com/office/officeart/2005/8/colors/colorful1#4" csCatId="colorful" phldr="1"/>
      <dgm:spPr/>
      <dgm:t>
        <a:bodyPr/>
        <a:lstStyle/>
        <a:p>
          <a:endParaRPr lang="it-IT"/>
        </a:p>
      </dgm:t>
    </dgm:pt>
    <dgm:pt modelId="{C9DE06ED-8720-4BD0-B5DA-DA6D02053C7B}">
      <dgm:prSet phldrT="[Testo]"/>
      <dgm:spPr/>
      <dgm:t>
        <a:bodyPr/>
        <a:lstStyle/>
        <a:p>
          <a:r>
            <a:rPr lang="it-IT" b="1" u="sng" dirty="0" smtClean="0">
              <a:solidFill>
                <a:schemeClr val="tx1"/>
              </a:solidFill>
              <a:uFillTx/>
            </a:rPr>
            <a:t>TO 3</a:t>
          </a:r>
        </a:p>
        <a:p>
          <a:r>
            <a:rPr lang="it-IT" b="1" u="sng" dirty="0" smtClean="0">
              <a:solidFill>
                <a:schemeClr val="tx1"/>
              </a:solidFill>
              <a:uFillTx/>
            </a:rPr>
            <a:t> Enhancing the competitiveness of </a:t>
          </a:r>
          <a:r>
            <a:rPr lang="it-IT" b="1" u="sng" dirty="0" err="1" smtClean="0">
              <a:solidFill>
                <a:schemeClr val="tx1"/>
              </a:solidFill>
              <a:uFillTx/>
            </a:rPr>
            <a:t>small</a:t>
          </a:r>
          <a:r>
            <a:rPr lang="it-IT" b="1" u="sng" dirty="0" smtClean="0">
              <a:solidFill>
                <a:schemeClr val="tx1"/>
              </a:solidFill>
              <a:uFillTx/>
            </a:rPr>
            <a:t> and medium- </a:t>
          </a:r>
          <a:r>
            <a:rPr lang="it-IT" b="1" u="sng" dirty="0" err="1" smtClean="0">
              <a:solidFill>
                <a:schemeClr val="tx1"/>
              </a:solidFill>
              <a:uFillTx/>
            </a:rPr>
            <a:t>sized</a:t>
          </a:r>
          <a:r>
            <a:rPr lang="it-IT" b="1" u="sng" dirty="0" smtClean="0">
              <a:solidFill>
                <a:schemeClr val="tx1"/>
              </a:solidFill>
              <a:uFillTx/>
            </a:rPr>
            <a:t> </a:t>
          </a:r>
          <a:r>
            <a:rPr lang="it-IT" b="1" u="sng" dirty="0" err="1" smtClean="0">
              <a:solidFill>
                <a:schemeClr val="tx1"/>
              </a:solidFill>
              <a:uFillTx/>
            </a:rPr>
            <a:t>enterprises</a:t>
          </a:r>
          <a:r>
            <a:rPr lang="it-IT" b="1" u="sng" dirty="0" smtClean="0">
              <a:solidFill>
                <a:schemeClr val="tx1"/>
              </a:solidFill>
              <a:uFillTx/>
            </a:rPr>
            <a:t>, the </a:t>
          </a:r>
          <a:r>
            <a:rPr lang="it-IT" b="1" u="sng" dirty="0" err="1" smtClean="0">
              <a:solidFill>
                <a:schemeClr val="tx1"/>
              </a:solidFill>
              <a:uFillTx/>
            </a:rPr>
            <a:t>agricultural</a:t>
          </a:r>
          <a:r>
            <a:rPr lang="it-IT" b="1" u="sng" dirty="0" smtClean="0">
              <a:solidFill>
                <a:schemeClr val="tx1"/>
              </a:solidFill>
              <a:uFillTx/>
            </a:rPr>
            <a:t> sector (for the EAFRD) and the </a:t>
          </a:r>
          <a:r>
            <a:rPr lang="it-IT" b="1" u="sng" dirty="0" err="1" smtClean="0">
              <a:solidFill>
                <a:schemeClr val="tx1"/>
              </a:solidFill>
              <a:uFillTx/>
            </a:rPr>
            <a:t>fisheries</a:t>
          </a:r>
          <a:r>
            <a:rPr lang="it-IT" b="1" u="sng" dirty="0" smtClean="0">
              <a:solidFill>
                <a:schemeClr val="tx1"/>
              </a:solidFill>
              <a:uFillTx/>
            </a:rPr>
            <a:t> and </a:t>
          </a:r>
          <a:r>
            <a:rPr lang="it-IT" b="1" u="sng" dirty="0" err="1" smtClean="0">
              <a:solidFill>
                <a:schemeClr val="tx1"/>
              </a:solidFill>
              <a:uFillTx/>
            </a:rPr>
            <a:t>aquaculture</a:t>
          </a:r>
          <a:r>
            <a:rPr lang="it-IT" b="1" u="sng" dirty="0" smtClean="0">
              <a:solidFill>
                <a:schemeClr val="tx1"/>
              </a:solidFill>
              <a:uFillTx/>
            </a:rPr>
            <a:t> sector (for the EMFF)</a:t>
          </a:r>
          <a:endParaRPr lang="it-IT" b="1" u="sng" dirty="0">
            <a:solidFill>
              <a:schemeClr val="tx1"/>
            </a:solidFill>
          </a:endParaRPr>
        </a:p>
      </dgm:t>
    </dgm:pt>
    <dgm:pt modelId="{D86B7B0B-8FD5-4DB0-992C-343199CEE401}" type="parTrans" cxnId="{4732F530-FF9B-4F45-A2FA-9FDBF70057AC}">
      <dgm:prSet/>
      <dgm:spPr/>
      <dgm:t>
        <a:bodyPr/>
        <a:lstStyle/>
        <a:p>
          <a:endParaRPr lang="it-IT"/>
        </a:p>
      </dgm:t>
    </dgm:pt>
    <dgm:pt modelId="{7414CCC3-95B3-4F89-9490-3F2D4080C8AD}" type="sibTrans" cxnId="{4732F530-FF9B-4F45-A2FA-9FDBF70057AC}">
      <dgm:prSet/>
      <dgm:spPr/>
      <dgm:t>
        <a:bodyPr/>
        <a:lstStyle/>
        <a:p>
          <a:endParaRPr lang="it-IT"/>
        </a:p>
      </dgm:t>
    </dgm:pt>
    <dgm:pt modelId="{44EA5DF1-E2F0-4F8E-8140-D2A0A6C623A0}">
      <dgm:prSet phldrT="[Testo]"/>
      <dgm:spPr/>
      <dgm:t>
        <a:bodyPr/>
        <a:lstStyle/>
        <a:p>
          <a:r>
            <a:rPr lang="it-IT" b="1" u="sng" dirty="0" smtClean="0">
              <a:solidFill>
                <a:schemeClr val="tx1"/>
              </a:solidFill>
              <a:uFillTx/>
            </a:rPr>
            <a:t>TO 6</a:t>
          </a:r>
        </a:p>
        <a:p>
          <a:r>
            <a:rPr lang="it-IT" b="1" u="sng" dirty="0" smtClean="0">
              <a:solidFill>
                <a:schemeClr val="tx1"/>
              </a:solidFill>
              <a:uFillTx/>
            </a:rPr>
            <a:t>Preserving and protecting the environment and promoting resource efficiency</a:t>
          </a:r>
          <a:endParaRPr lang="it-IT" b="1" u="sng" dirty="0">
            <a:solidFill>
              <a:schemeClr val="tx1"/>
            </a:solidFill>
          </a:endParaRPr>
        </a:p>
      </dgm:t>
    </dgm:pt>
    <dgm:pt modelId="{DE76BD46-E380-4E67-83CE-C9D587314FF6}" type="parTrans" cxnId="{B5C82C64-03B6-4E02-B82B-F8B47B07FE95}">
      <dgm:prSet/>
      <dgm:spPr/>
      <dgm:t>
        <a:bodyPr/>
        <a:lstStyle/>
        <a:p>
          <a:endParaRPr lang="it-IT"/>
        </a:p>
      </dgm:t>
    </dgm:pt>
    <dgm:pt modelId="{EBAACCD5-F0DC-43E8-9C71-A7607379F491}" type="sibTrans" cxnId="{B5C82C64-03B6-4E02-B82B-F8B47B07FE95}">
      <dgm:prSet/>
      <dgm:spPr/>
      <dgm:t>
        <a:bodyPr/>
        <a:lstStyle/>
        <a:p>
          <a:endParaRPr lang="it-IT"/>
        </a:p>
      </dgm:t>
    </dgm:pt>
    <dgm:pt modelId="{E445870C-FE02-4B8A-856C-6524C3B7E757}">
      <dgm:prSet/>
      <dgm:spPr/>
      <dgm:t>
        <a:bodyPr/>
        <a:lstStyle/>
        <a:p>
          <a:r>
            <a:rPr lang="it-IT" b="1" u="sng" dirty="0" smtClean="0">
              <a:solidFill>
                <a:schemeClr val="tx1"/>
              </a:solidFill>
              <a:uFillTx/>
            </a:rPr>
            <a:t>TO 1  </a:t>
          </a:r>
        </a:p>
        <a:p>
          <a:r>
            <a:rPr lang="it-IT" b="1" u="sng" dirty="0" smtClean="0">
              <a:solidFill>
                <a:schemeClr val="tx1"/>
              </a:solidFill>
              <a:uFillTx/>
            </a:rPr>
            <a:t>Strengthening research, technological development and innovation</a:t>
          </a:r>
          <a:endParaRPr lang="it-IT" b="1" u="sng" dirty="0">
            <a:solidFill>
              <a:schemeClr val="tx1"/>
            </a:solidFill>
            <a:uFillTx/>
          </a:endParaRPr>
        </a:p>
      </dgm:t>
    </dgm:pt>
    <dgm:pt modelId="{551CA35F-6DA5-4CF8-AAEA-017AAE70497C}" type="parTrans" cxnId="{D8A89912-DCE6-44E3-9BEA-CA465B40D4E0}">
      <dgm:prSet/>
      <dgm:spPr/>
      <dgm:t>
        <a:bodyPr/>
        <a:lstStyle/>
        <a:p>
          <a:endParaRPr lang="it-IT"/>
        </a:p>
      </dgm:t>
    </dgm:pt>
    <dgm:pt modelId="{D1D6BE4C-0639-4E0F-8CA4-FB205E4AFFEA}" type="sibTrans" cxnId="{D8A89912-DCE6-44E3-9BEA-CA465B40D4E0}">
      <dgm:prSet/>
      <dgm:spPr/>
      <dgm:t>
        <a:bodyPr/>
        <a:lstStyle/>
        <a:p>
          <a:endParaRPr lang="it-IT"/>
        </a:p>
      </dgm:t>
    </dgm:pt>
    <dgm:pt modelId="{84ACBE9E-99BA-4865-AFE6-493C8CC6847A}">
      <dgm:prSet/>
      <dgm:spPr/>
      <dgm:t>
        <a:bodyPr/>
        <a:lstStyle/>
        <a:p>
          <a:r>
            <a:rPr lang="it-IT" b="1" u="none" dirty="0" smtClean="0">
              <a:uFillTx/>
            </a:rPr>
            <a:t>TO 7</a:t>
          </a:r>
        </a:p>
        <a:p>
          <a:r>
            <a:rPr lang="it-IT" b="1" dirty="0" smtClean="0">
              <a:uFillTx/>
            </a:rPr>
            <a:t>Promoting sustainable </a:t>
          </a:r>
          <a:r>
            <a:rPr lang="it-IT" b="1" dirty="0" err="1" smtClean="0">
              <a:uFillTx/>
            </a:rPr>
            <a:t>transport</a:t>
          </a:r>
          <a:r>
            <a:rPr lang="it-IT" b="1" dirty="0" smtClean="0">
              <a:uFillTx/>
            </a:rPr>
            <a:t> and removing bottlenecks in key network infrastructures</a:t>
          </a:r>
          <a:endParaRPr lang="it-IT" b="1" dirty="0">
            <a:uFillTx/>
          </a:endParaRPr>
        </a:p>
      </dgm:t>
    </dgm:pt>
    <dgm:pt modelId="{A7D25A02-200D-4E6E-8817-CA6130446F19}" type="parTrans" cxnId="{1D38DA6B-76AB-4CA0-B18B-F0A8A93FC696}">
      <dgm:prSet/>
      <dgm:spPr/>
      <dgm:t>
        <a:bodyPr/>
        <a:lstStyle/>
        <a:p>
          <a:endParaRPr lang="it-IT"/>
        </a:p>
      </dgm:t>
    </dgm:pt>
    <dgm:pt modelId="{C07DB266-79F9-4892-95F4-C1C666A66FB3}" type="sibTrans" cxnId="{1D38DA6B-76AB-4CA0-B18B-F0A8A93FC696}">
      <dgm:prSet/>
      <dgm:spPr/>
      <dgm:t>
        <a:bodyPr/>
        <a:lstStyle/>
        <a:p>
          <a:endParaRPr lang="it-IT"/>
        </a:p>
      </dgm:t>
    </dgm:pt>
    <dgm:pt modelId="{E5A199FC-21E5-4CA2-B276-446A3F1761CD}" type="pres">
      <dgm:prSet presAssocID="{73A1A63A-07CA-4417-961B-472BB82F754D}" presName="diagram" presStyleCnt="0">
        <dgm:presLayoutVars>
          <dgm:dir/>
          <dgm:resizeHandles val="exact"/>
        </dgm:presLayoutVars>
      </dgm:prSet>
      <dgm:spPr/>
      <dgm:t>
        <a:bodyPr/>
        <a:lstStyle/>
        <a:p>
          <a:endParaRPr lang="it-IT"/>
        </a:p>
      </dgm:t>
    </dgm:pt>
    <dgm:pt modelId="{3F6B80B6-6E06-49BC-A672-C6585AF7E8CA}" type="pres">
      <dgm:prSet presAssocID="{E445870C-FE02-4B8A-856C-6524C3B7E757}" presName="node" presStyleLbl="node1" presStyleIdx="0" presStyleCnt="4">
        <dgm:presLayoutVars>
          <dgm:bulletEnabled val="1"/>
        </dgm:presLayoutVars>
      </dgm:prSet>
      <dgm:spPr/>
      <dgm:t>
        <a:bodyPr/>
        <a:lstStyle/>
        <a:p>
          <a:endParaRPr lang="it-IT"/>
        </a:p>
      </dgm:t>
    </dgm:pt>
    <dgm:pt modelId="{2F0313C2-9686-460B-B0F0-1EED547F5DDE}" type="pres">
      <dgm:prSet presAssocID="{D1D6BE4C-0639-4E0F-8CA4-FB205E4AFFEA}" presName="sibTrans" presStyleCnt="0"/>
      <dgm:spPr/>
    </dgm:pt>
    <dgm:pt modelId="{04EE87A1-05C9-49EE-BE87-414D663201F0}" type="pres">
      <dgm:prSet presAssocID="{C9DE06ED-8720-4BD0-B5DA-DA6D02053C7B}" presName="node" presStyleLbl="node1" presStyleIdx="1" presStyleCnt="4">
        <dgm:presLayoutVars>
          <dgm:bulletEnabled val="1"/>
        </dgm:presLayoutVars>
      </dgm:prSet>
      <dgm:spPr/>
      <dgm:t>
        <a:bodyPr/>
        <a:lstStyle/>
        <a:p>
          <a:endParaRPr lang="it-IT"/>
        </a:p>
      </dgm:t>
    </dgm:pt>
    <dgm:pt modelId="{DC3574D8-0A5D-4D1E-AE4B-68242823592B}" type="pres">
      <dgm:prSet presAssocID="{7414CCC3-95B3-4F89-9490-3F2D4080C8AD}" presName="sibTrans" presStyleCnt="0"/>
      <dgm:spPr/>
    </dgm:pt>
    <dgm:pt modelId="{B812B8D9-64A7-4233-BDE7-C24BE6CA0A95}" type="pres">
      <dgm:prSet presAssocID="{44EA5DF1-E2F0-4F8E-8140-D2A0A6C623A0}" presName="node" presStyleLbl="node1" presStyleIdx="2" presStyleCnt="4">
        <dgm:presLayoutVars>
          <dgm:bulletEnabled val="1"/>
        </dgm:presLayoutVars>
      </dgm:prSet>
      <dgm:spPr/>
      <dgm:t>
        <a:bodyPr/>
        <a:lstStyle/>
        <a:p>
          <a:endParaRPr lang="it-IT"/>
        </a:p>
      </dgm:t>
    </dgm:pt>
    <dgm:pt modelId="{0E10A1AB-F133-4C6D-BAA3-FDA9FC38C218}" type="pres">
      <dgm:prSet presAssocID="{EBAACCD5-F0DC-43E8-9C71-A7607379F491}" presName="sibTrans" presStyleCnt="0"/>
      <dgm:spPr/>
    </dgm:pt>
    <dgm:pt modelId="{226D3503-7B38-4783-A323-8E581591CA1A}" type="pres">
      <dgm:prSet presAssocID="{84ACBE9E-99BA-4865-AFE6-493C8CC6847A}" presName="node" presStyleLbl="node1" presStyleIdx="3" presStyleCnt="4">
        <dgm:presLayoutVars>
          <dgm:bulletEnabled val="1"/>
        </dgm:presLayoutVars>
      </dgm:prSet>
      <dgm:spPr/>
      <dgm:t>
        <a:bodyPr/>
        <a:lstStyle/>
        <a:p>
          <a:endParaRPr lang="it-IT"/>
        </a:p>
      </dgm:t>
    </dgm:pt>
  </dgm:ptLst>
  <dgm:cxnLst>
    <dgm:cxn modelId="{D8A89912-DCE6-44E3-9BEA-CA465B40D4E0}" srcId="{73A1A63A-07CA-4417-961B-472BB82F754D}" destId="{E445870C-FE02-4B8A-856C-6524C3B7E757}" srcOrd="0" destOrd="0" parTransId="{551CA35F-6DA5-4CF8-AAEA-017AAE70497C}" sibTransId="{D1D6BE4C-0639-4E0F-8CA4-FB205E4AFFEA}"/>
    <dgm:cxn modelId="{6DFA9E30-5172-4328-98A4-6D103424D84E}" type="presOf" srcId="{73A1A63A-07CA-4417-961B-472BB82F754D}" destId="{E5A199FC-21E5-4CA2-B276-446A3F1761CD}" srcOrd="0" destOrd="0" presId="urn:microsoft.com/office/officeart/2005/8/layout/default#4"/>
    <dgm:cxn modelId="{B5C82C64-03B6-4E02-B82B-F8B47B07FE95}" srcId="{73A1A63A-07CA-4417-961B-472BB82F754D}" destId="{44EA5DF1-E2F0-4F8E-8140-D2A0A6C623A0}" srcOrd="2" destOrd="0" parTransId="{DE76BD46-E380-4E67-83CE-C9D587314FF6}" sibTransId="{EBAACCD5-F0DC-43E8-9C71-A7607379F491}"/>
    <dgm:cxn modelId="{6A0C4F7D-52BA-410A-AD5F-CA16C3191ECB}" type="presOf" srcId="{84ACBE9E-99BA-4865-AFE6-493C8CC6847A}" destId="{226D3503-7B38-4783-A323-8E581591CA1A}" srcOrd="0" destOrd="0" presId="urn:microsoft.com/office/officeart/2005/8/layout/default#4"/>
    <dgm:cxn modelId="{1D38DA6B-76AB-4CA0-B18B-F0A8A93FC696}" srcId="{73A1A63A-07CA-4417-961B-472BB82F754D}" destId="{84ACBE9E-99BA-4865-AFE6-493C8CC6847A}" srcOrd="3" destOrd="0" parTransId="{A7D25A02-200D-4E6E-8817-CA6130446F19}" sibTransId="{C07DB266-79F9-4892-95F4-C1C666A66FB3}"/>
    <dgm:cxn modelId="{4E4F8134-ECE5-4611-A532-200046431FE1}" type="presOf" srcId="{C9DE06ED-8720-4BD0-B5DA-DA6D02053C7B}" destId="{04EE87A1-05C9-49EE-BE87-414D663201F0}" srcOrd="0" destOrd="0" presId="urn:microsoft.com/office/officeart/2005/8/layout/default#4"/>
    <dgm:cxn modelId="{4732F530-FF9B-4F45-A2FA-9FDBF70057AC}" srcId="{73A1A63A-07CA-4417-961B-472BB82F754D}" destId="{C9DE06ED-8720-4BD0-B5DA-DA6D02053C7B}" srcOrd="1" destOrd="0" parTransId="{D86B7B0B-8FD5-4DB0-992C-343199CEE401}" sibTransId="{7414CCC3-95B3-4F89-9490-3F2D4080C8AD}"/>
    <dgm:cxn modelId="{850271A5-A742-47C3-80EA-A485680D5E01}" type="presOf" srcId="{44EA5DF1-E2F0-4F8E-8140-D2A0A6C623A0}" destId="{B812B8D9-64A7-4233-BDE7-C24BE6CA0A95}" srcOrd="0" destOrd="0" presId="urn:microsoft.com/office/officeart/2005/8/layout/default#4"/>
    <dgm:cxn modelId="{3AD80C51-F8B6-4F79-BC42-A062B64B3291}" type="presOf" srcId="{E445870C-FE02-4B8A-856C-6524C3B7E757}" destId="{3F6B80B6-6E06-49BC-A672-C6585AF7E8CA}" srcOrd="0" destOrd="0" presId="urn:microsoft.com/office/officeart/2005/8/layout/default#4"/>
    <dgm:cxn modelId="{C418AFB9-D9E3-47CF-B5E4-5E9D9B6F6D8B}" type="presParOf" srcId="{E5A199FC-21E5-4CA2-B276-446A3F1761CD}" destId="{3F6B80B6-6E06-49BC-A672-C6585AF7E8CA}" srcOrd="0" destOrd="0" presId="urn:microsoft.com/office/officeart/2005/8/layout/default#4"/>
    <dgm:cxn modelId="{B226CA3C-B0FF-450E-A48F-5007219E1B06}" type="presParOf" srcId="{E5A199FC-21E5-4CA2-B276-446A3F1761CD}" destId="{2F0313C2-9686-460B-B0F0-1EED547F5DDE}" srcOrd="1" destOrd="0" presId="urn:microsoft.com/office/officeart/2005/8/layout/default#4"/>
    <dgm:cxn modelId="{32F267DB-0FE8-43D7-9CE1-71D44FE4FBCB}" type="presParOf" srcId="{E5A199FC-21E5-4CA2-B276-446A3F1761CD}" destId="{04EE87A1-05C9-49EE-BE87-414D663201F0}" srcOrd="2" destOrd="0" presId="urn:microsoft.com/office/officeart/2005/8/layout/default#4"/>
    <dgm:cxn modelId="{51D07D4D-C93C-4E8A-B65C-75669F7EB892}" type="presParOf" srcId="{E5A199FC-21E5-4CA2-B276-446A3F1761CD}" destId="{DC3574D8-0A5D-4D1E-AE4B-68242823592B}" srcOrd="3" destOrd="0" presId="urn:microsoft.com/office/officeart/2005/8/layout/default#4"/>
    <dgm:cxn modelId="{DDE76E86-EB23-4128-BFC8-EC116F47E2D7}" type="presParOf" srcId="{E5A199FC-21E5-4CA2-B276-446A3F1761CD}" destId="{B812B8D9-64A7-4233-BDE7-C24BE6CA0A95}" srcOrd="4" destOrd="0" presId="urn:microsoft.com/office/officeart/2005/8/layout/default#4"/>
    <dgm:cxn modelId="{5787DCB2-0FAF-4090-911A-FD18BEF42E04}" type="presParOf" srcId="{E5A199FC-21E5-4CA2-B276-446A3F1761CD}" destId="{0E10A1AB-F133-4C6D-BAA3-FDA9FC38C218}" srcOrd="5" destOrd="0" presId="urn:microsoft.com/office/officeart/2005/8/layout/default#4"/>
    <dgm:cxn modelId="{2E0B0ACC-C8F9-45A0-B3BB-65019B08FFC7}" type="presParOf" srcId="{E5A199FC-21E5-4CA2-B276-446A3F1761CD}" destId="{226D3503-7B38-4783-A323-8E581591CA1A}" srcOrd="6" destOrd="0" presId="urn:microsoft.com/office/officeart/2005/8/layout/defaul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DE922C-FC33-4478-B9E6-25D8E243F484}">
      <dsp:nvSpPr>
        <dsp:cNvPr id="0" name=""/>
        <dsp:cNvSpPr/>
      </dsp:nvSpPr>
      <dsp:spPr>
        <a:xfrm>
          <a:off x="826404" y="826"/>
          <a:ext cx="2026279" cy="121576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0" kern="1200" dirty="0" smtClean="0"/>
            <a:t>Per capita GDP levels below 64% of the EU-28 average (2011)</a:t>
          </a:r>
          <a:endParaRPr lang="el-GR" sz="1500" b="0" kern="1200" dirty="0"/>
        </a:p>
      </dsp:txBody>
      <dsp:txXfrm>
        <a:off x="826404" y="826"/>
        <a:ext cx="2026279" cy="1215767"/>
      </dsp:txXfrm>
    </dsp:sp>
    <dsp:sp modelId="{73287891-7456-46FD-AC7E-B0BB21EA3FEA}">
      <dsp:nvSpPr>
        <dsp:cNvPr id="0" name=""/>
        <dsp:cNvSpPr/>
      </dsp:nvSpPr>
      <dsp:spPr>
        <a:xfrm>
          <a:off x="3055312" y="826"/>
          <a:ext cx="2026279" cy="121576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Only 38% of the population active in the </a:t>
          </a:r>
          <a:r>
            <a:rPr lang="en-US" sz="1500" kern="1200" dirty="0" err="1" smtClean="0"/>
            <a:t>labour</a:t>
          </a:r>
          <a:r>
            <a:rPr lang="en-US" sz="1500" kern="1200" dirty="0" smtClean="0"/>
            <a:t> market</a:t>
          </a:r>
          <a:endParaRPr lang="el-GR" sz="1500" b="0" kern="1200" dirty="0"/>
        </a:p>
      </dsp:txBody>
      <dsp:txXfrm>
        <a:off x="3055312" y="826"/>
        <a:ext cx="2026279" cy="1215767"/>
      </dsp:txXfrm>
    </dsp:sp>
    <dsp:sp modelId="{3503BCCC-C903-4387-98B5-E1E2528DDD76}">
      <dsp:nvSpPr>
        <dsp:cNvPr id="0" name=""/>
        <dsp:cNvSpPr/>
      </dsp:nvSpPr>
      <dsp:spPr>
        <a:xfrm>
          <a:off x="5284219" y="826"/>
          <a:ext cx="2026279" cy="121576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Employment rate 49%;  Unemployment rate: 24% of the active population</a:t>
          </a:r>
          <a:endParaRPr lang="el-GR" sz="1500" b="0" kern="1200" dirty="0"/>
        </a:p>
      </dsp:txBody>
      <dsp:txXfrm>
        <a:off x="5284219" y="826"/>
        <a:ext cx="2026279" cy="1215767"/>
      </dsp:txXfrm>
    </dsp:sp>
    <dsp:sp modelId="{26619E23-EB4A-4A6B-BFAC-C6EE65403701}">
      <dsp:nvSpPr>
        <dsp:cNvPr id="0" name=""/>
        <dsp:cNvSpPr/>
      </dsp:nvSpPr>
      <dsp:spPr>
        <a:xfrm>
          <a:off x="826404" y="1419222"/>
          <a:ext cx="2026279" cy="121576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High percentage of the population at risk of poverty or social exclusion (49,6% in the Region of Puglia)</a:t>
          </a:r>
          <a:endParaRPr lang="el-GR" sz="1500" b="0" kern="1200" dirty="0"/>
        </a:p>
      </dsp:txBody>
      <dsp:txXfrm>
        <a:off x="826404" y="1419222"/>
        <a:ext cx="2026279" cy="1215767"/>
      </dsp:txXfrm>
    </dsp:sp>
    <dsp:sp modelId="{286B9A59-F0FA-4FE1-B272-DCF7CAC6E670}">
      <dsp:nvSpPr>
        <dsp:cNvPr id="0" name=""/>
        <dsp:cNvSpPr/>
      </dsp:nvSpPr>
      <dsp:spPr>
        <a:xfrm>
          <a:off x="3055312" y="1419222"/>
          <a:ext cx="2026279" cy="121576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High school dropout rates</a:t>
          </a:r>
          <a:endParaRPr lang="el-GR" sz="1500" kern="1200" dirty="0"/>
        </a:p>
      </dsp:txBody>
      <dsp:txXfrm>
        <a:off x="3055312" y="1419222"/>
        <a:ext cx="2026279" cy="1215767"/>
      </dsp:txXfrm>
    </dsp:sp>
    <dsp:sp modelId="{5AC27DEB-2FAE-44F4-98AA-EEDCDD061FDA}">
      <dsp:nvSpPr>
        <dsp:cNvPr id="0" name=""/>
        <dsp:cNvSpPr/>
      </dsp:nvSpPr>
      <dsp:spPr>
        <a:xfrm>
          <a:off x="5284219" y="1419222"/>
          <a:ext cx="2026279" cy="121576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0" kern="1200" dirty="0" smtClean="0"/>
            <a:t>Employment in high- technology and medium high- technology sectors below EU average levels</a:t>
          </a:r>
          <a:endParaRPr lang="el-GR" sz="1500" kern="1200" dirty="0"/>
        </a:p>
      </dsp:txBody>
      <dsp:txXfrm>
        <a:off x="5284219" y="1419222"/>
        <a:ext cx="2026279" cy="1215767"/>
      </dsp:txXfrm>
    </dsp:sp>
    <dsp:sp modelId="{06E459F0-9FE3-4784-AB48-61FD48AAD130}">
      <dsp:nvSpPr>
        <dsp:cNvPr id="0" name=""/>
        <dsp:cNvSpPr/>
      </dsp:nvSpPr>
      <dsp:spPr>
        <a:xfrm>
          <a:off x="826404" y="2837617"/>
          <a:ext cx="2026279" cy="121576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“Low tech” Regions ; “No specialization in knowledge activities”</a:t>
          </a:r>
          <a:endParaRPr lang="el-GR" sz="1500" kern="1200" dirty="0"/>
        </a:p>
      </dsp:txBody>
      <dsp:txXfrm>
        <a:off x="826404" y="2837617"/>
        <a:ext cx="2026279" cy="1215767"/>
      </dsp:txXfrm>
    </dsp:sp>
    <dsp:sp modelId="{88534ECB-4E90-4156-AC5B-52DC15E88FAF}">
      <dsp:nvSpPr>
        <dsp:cNvPr id="0" name=""/>
        <dsp:cNvSpPr/>
      </dsp:nvSpPr>
      <dsp:spPr>
        <a:xfrm>
          <a:off x="3055312" y="2837617"/>
          <a:ext cx="2026279" cy="121576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Lagging behind in SME competitiveness performance </a:t>
          </a:r>
          <a:endParaRPr lang="el-GR" sz="1500" kern="1200" dirty="0"/>
        </a:p>
      </dsp:txBody>
      <dsp:txXfrm>
        <a:off x="3055312" y="2837617"/>
        <a:ext cx="2026279" cy="1215767"/>
      </dsp:txXfrm>
    </dsp:sp>
    <dsp:sp modelId="{DA14225E-887C-44EE-B2E0-5F25F54235C3}">
      <dsp:nvSpPr>
        <dsp:cNvPr id="0" name=""/>
        <dsp:cNvSpPr/>
      </dsp:nvSpPr>
      <dsp:spPr>
        <a:xfrm>
          <a:off x="5284219" y="2837617"/>
          <a:ext cx="2026279" cy="121576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Access to broadband internet for less than 50% of the population</a:t>
          </a:r>
          <a:endParaRPr lang="el-GR" sz="1500" kern="1200" dirty="0"/>
        </a:p>
      </dsp:txBody>
      <dsp:txXfrm>
        <a:off x="5284219" y="2837617"/>
        <a:ext cx="2026279" cy="1215767"/>
      </dsp:txXfrm>
    </dsp:sp>
    <dsp:sp modelId="{898A09A3-A27F-4C2B-8431-83B6A3DF1FFD}">
      <dsp:nvSpPr>
        <dsp:cNvPr id="0" name=""/>
        <dsp:cNvSpPr/>
      </dsp:nvSpPr>
      <dsp:spPr>
        <a:xfrm>
          <a:off x="826404" y="4256013"/>
          <a:ext cx="2026279" cy="121576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t>Vulnerable to climate change in relation to Europe</a:t>
          </a:r>
          <a:endParaRPr lang="el-GR" sz="1500" kern="1200" dirty="0"/>
        </a:p>
      </dsp:txBody>
      <dsp:txXfrm>
        <a:off x="826404" y="4256013"/>
        <a:ext cx="2026279" cy="1215767"/>
      </dsp:txXfrm>
    </dsp:sp>
    <dsp:sp modelId="{3FEDBC06-50DB-44C9-83FB-6D03B9D8801A}">
      <dsp:nvSpPr>
        <dsp:cNvPr id="0" name=""/>
        <dsp:cNvSpPr/>
      </dsp:nvSpPr>
      <dsp:spPr>
        <a:xfrm>
          <a:off x="3055312" y="4256013"/>
          <a:ext cx="2026279" cy="121576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GB" sz="1500" kern="1200" dirty="0" smtClean="0"/>
            <a:t>Coastal areas under heavy pressure due to urbanization, economic land based and marine activities, incl. tourism</a:t>
          </a:r>
          <a:endParaRPr lang="el-GR" sz="1500" kern="1200" dirty="0"/>
        </a:p>
      </dsp:txBody>
      <dsp:txXfrm>
        <a:off x="3055312" y="4256013"/>
        <a:ext cx="2026279" cy="1215767"/>
      </dsp:txXfrm>
    </dsp:sp>
    <dsp:sp modelId="{AB90386C-7962-4494-8F02-A10C0BF9C200}">
      <dsp:nvSpPr>
        <dsp:cNvPr id="0" name=""/>
        <dsp:cNvSpPr/>
      </dsp:nvSpPr>
      <dsp:spPr>
        <a:xfrm>
          <a:off x="5284219" y="4256013"/>
          <a:ext cx="2026279" cy="121576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Decrease in maritime transport of passengers </a:t>
          </a:r>
          <a:endParaRPr lang="el-GR" sz="1500" kern="1200" dirty="0"/>
        </a:p>
      </dsp:txBody>
      <dsp:txXfrm>
        <a:off x="5284219" y="4256013"/>
        <a:ext cx="2026279" cy="12157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B5DE0-5F2A-4BD6-AEB7-3466D5EC30DE}">
      <dsp:nvSpPr>
        <dsp:cNvPr id="0" name=""/>
        <dsp:cNvSpPr/>
      </dsp:nvSpPr>
      <dsp:spPr>
        <a:xfrm>
          <a:off x="911932" y="0"/>
          <a:ext cx="5184576" cy="5184576"/>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55997C-6555-4B4F-B540-363769379C8B}">
      <dsp:nvSpPr>
        <dsp:cNvPr id="0" name=""/>
        <dsp:cNvSpPr/>
      </dsp:nvSpPr>
      <dsp:spPr>
        <a:xfrm>
          <a:off x="1248929" y="336997"/>
          <a:ext cx="2073830" cy="207383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t>Funding Concentration</a:t>
          </a:r>
          <a:endParaRPr lang="it-IT" sz="2300" kern="1200" dirty="0"/>
        </a:p>
      </dsp:txBody>
      <dsp:txXfrm>
        <a:off x="1350165" y="438233"/>
        <a:ext cx="1871358" cy="1871358"/>
      </dsp:txXfrm>
    </dsp:sp>
    <dsp:sp modelId="{7498C883-9F09-4E95-86BD-B0B21854D679}">
      <dsp:nvSpPr>
        <dsp:cNvPr id="0" name=""/>
        <dsp:cNvSpPr/>
      </dsp:nvSpPr>
      <dsp:spPr>
        <a:xfrm>
          <a:off x="3685680" y="336997"/>
          <a:ext cx="2073830" cy="207383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t>Targeted and measurable objectives</a:t>
          </a:r>
          <a:endParaRPr lang="it-IT" sz="2300" kern="1200" dirty="0"/>
        </a:p>
      </dsp:txBody>
      <dsp:txXfrm>
        <a:off x="3786916" y="438233"/>
        <a:ext cx="1871358" cy="1871358"/>
      </dsp:txXfrm>
    </dsp:sp>
    <dsp:sp modelId="{1A07DD21-9D9D-4F5B-880F-BC20E7E67092}">
      <dsp:nvSpPr>
        <dsp:cNvPr id="0" name=""/>
        <dsp:cNvSpPr/>
      </dsp:nvSpPr>
      <dsp:spPr>
        <a:xfrm>
          <a:off x="1248929" y="2773748"/>
          <a:ext cx="2073830" cy="207383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t>Territorial dimension of development</a:t>
          </a:r>
          <a:endParaRPr lang="it-IT" sz="2300" kern="1200" dirty="0"/>
        </a:p>
      </dsp:txBody>
      <dsp:txXfrm>
        <a:off x="1350165" y="2874984"/>
        <a:ext cx="1871358" cy="1871358"/>
      </dsp:txXfrm>
    </dsp:sp>
    <dsp:sp modelId="{B6292153-0179-409D-BA1C-47CEDEF5584C}">
      <dsp:nvSpPr>
        <dsp:cNvPr id="0" name=""/>
        <dsp:cNvSpPr/>
      </dsp:nvSpPr>
      <dsp:spPr>
        <a:xfrm>
          <a:off x="3685680" y="2773748"/>
          <a:ext cx="2073830" cy="207383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it-IT" sz="2300" kern="1200" dirty="0" smtClean="0"/>
            <a:t>Result oriented, fewer and higher quality projects </a:t>
          </a:r>
          <a:endParaRPr lang="it-IT" sz="2300" kern="1200" dirty="0"/>
        </a:p>
      </dsp:txBody>
      <dsp:txXfrm>
        <a:off x="3786916" y="2874984"/>
        <a:ext cx="1871358" cy="18713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34EA8-2945-4252-8B1A-A70A67129A83}">
      <dsp:nvSpPr>
        <dsp:cNvPr id="0" name=""/>
        <dsp:cNvSpPr/>
      </dsp:nvSpPr>
      <dsp:spPr>
        <a:xfrm>
          <a:off x="1089" y="632788"/>
          <a:ext cx="3431139" cy="8577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4800" b="1" kern="1200" dirty="0" smtClean="0"/>
            <a:t>Objective</a:t>
          </a:r>
          <a:endParaRPr lang="el-GR" sz="4800" b="1" kern="1200" dirty="0"/>
        </a:p>
      </dsp:txBody>
      <dsp:txXfrm>
        <a:off x="26213" y="657912"/>
        <a:ext cx="3380891" cy="807536"/>
      </dsp:txXfrm>
    </dsp:sp>
    <dsp:sp modelId="{62B3163B-0C2C-4515-A9A5-419840C95E48}">
      <dsp:nvSpPr>
        <dsp:cNvPr id="0" name=""/>
        <dsp:cNvSpPr/>
      </dsp:nvSpPr>
      <dsp:spPr>
        <a:xfrm rot="5400000">
          <a:off x="1641602" y="1565629"/>
          <a:ext cx="150112" cy="150112"/>
        </a:xfrm>
        <a:prstGeom prst="rightArrow">
          <a:avLst>
            <a:gd name="adj1" fmla="val 667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64216D-662C-4C83-9347-9B3D275AF720}">
      <dsp:nvSpPr>
        <dsp:cNvPr id="0" name=""/>
        <dsp:cNvSpPr/>
      </dsp:nvSpPr>
      <dsp:spPr>
        <a:xfrm>
          <a:off x="1089" y="1790797"/>
          <a:ext cx="3431139" cy="1824885"/>
        </a:xfrm>
        <a:prstGeom prst="roundRect">
          <a:avLst>
            <a:gd name="adj" fmla="val 1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To support strategic cross-border co-operation for a more prosperous and sustainable region across the Ionian Sea</a:t>
          </a:r>
          <a:endParaRPr lang="el-GR" sz="1900" kern="1200" dirty="0"/>
        </a:p>
      </dsp:txBody>
      <dsp:txXfrm>
        <a:off x="54538" y="1844246"/>
        <a:ext cx="3324241" cy="1717987"/>
      </dsp:txXfrm>
    </dsp:sp>
    <dsp:sp modelId="{61748028-6C23-4B34-82D1-C165C04F8D89}">
      <dsp:nvSpPr>
        <dsp:cNvPr id="0" name=""/>
        <dsp:cNvSpPr/>
      </dsp:nvSpPr>
      <dsp:spPr>
        <a:xfrm>
          <a:off x="3912587" y="632788"/>
          <a:ext cx="3431139" cy="85778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2133600">
            <a:lnSpc>
              <a:spcPct val="90000"/>
            </a:lnSpc>
            <a:spcBef>
              <a:spcPct val="0"/>
            </a:spcBef>
            <a:spcAft>
              <a:spcPct val="35000"/>
            </a:spcAft>
          </a:pPr>
          <a:r>
            <a:rPr lang="en-US" sz="4800" b="1" kern="1200" dirty="0" smtClean="0"/>
            <a:t>Emphasis</a:t>
          </a:r>
          <a:endParaRPr lang="el-GR" sz="4800" b="1" kern="1200" dirty="0"/>
        </a:p>
      </dsp:txBody>
      <dsp:txXfrm>
        <a:off x="3937711" y="657912"/>
        <a:ext cx="3380891" cy="807536"/>
      </dsp:txXfrm>
    </dsp:sp>
    <dsp:sp modelId="{3FA2753B-3F9C-4CD0-80B8-34522440CD1D}">
      <dsp:nvSpPr>
        <dsp:cNvPr id="0" name=""/>
        <dsp:cNvSpPr/>
      </dsp:nvSpPr>
      <dsp:spPr>
        <a:xfrm rot="5400000">
          <a:off x="5553101" y="1565629"/>
          <a:ext cx="150112" cy="150112"/>
        </a:xfrm>
        <a:prstGeom prst="rightArrow">
          <a:avLst>
            <a:gd name="adj1" fmla="val 667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3E525B-3DD3-4832-9FB7-0CC5F7858F06}">
      <dsp:nvSpPr>
        <dsp:cNvPr id="0" name=""/>
        <dsp:cNvSpPr/>
      </dsp:nvSpPr>
      <dsp:spPr>
        <a:xfrm>
          <a:off x="3912587" y="1790797"/>
          <a:ext cx="3431139" cy="1824885"/>
        </a:xfrm>
        <a:prstGeom prst="roundRect">
          <a:avLst>
            <a:gd name="adj" fmla="val 10000"/>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Developing the foundations for a dynamic economy which fosters </a:t>
          </a:r>
          <a:r>
            <a:rPr lang="en-US" sz="1900" i="1" kern="1200" dirty="0" smtClean="0"/>
            <a:t>smart, sustainable and inclusive growth</a:t>
          </a:r>
          <a:r>
            <a:rPr lang="en-US" sz="1900" kern="1200" dirty="0" smtClean="0"/>
            <a:t> with the goal to improve the quality of life for those living in the region </a:t>
          </a:r>
          <a:endParaRPr lang="el-GR" sz="1900" kern="1200" dirty="0"/>
        </a:p>
      </dsp:txBody>
      <dsp:txXfrm>
        <a:off x="3966036" y="1844246"/>
        <a:ext cx="3324241" cy="171798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6B80B6-6E06-49BC-A672-C6585AF7E8CA}">
      <dsp:nvSpPr>
        <dsp:cNvPr id="0" name=""/>
        <dsp:cNvSpPr/>
      </dsp:nvSpPr>
      <dsp:spPr>
        <a:xfrm>
          <a:off x="659" y="20981"/>
          <a:ext cx="2571086" cy="154265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t-IT" sz="1300" b="1" u="sng" kern="1200" dirty="0" smtClean="0">
              <a:solidFill>
                <a:schemeClr val="tx1"/>
              </a:solidFill>
              <a:uFillTx/>
            </a:rPr>
            <a:t>TO 1  </a:t>
          </a:r>
        </a:p>
        <a:p>
          <a:pPr lvl="0" algn="ctr" defTabSz="577850">
            <a:lnSpc>
              <a:spcPct val="90000"/>
            </a:lnSpc>
            <a:spcBef>
              <a:spcPct val="0"/>
            </a:spcBef>
            <a:spcAft>
              <a:spcPct val="35000"/>
            </a:spcAft>
          </a:pPr>
          <a:r>
            <a:rPr lang="it-IT" sz="1300" b="1" u="sng" kern="1200" dirty="0" smtClean="0">
              <a:solidFill>
                <a:schemeClr val="tx1"/>
              </a:solidFill>
              <a:uFillTx/>
            </a:rPr>
            <a:t>Strengthening research, technological development and innovation</a:t>
          </a:r>
          <a:endParaRPr lang="it-IT" sz="1300" b="1" u="sng" kern="1200" dirty="0">
            <a:solidFill>
              <a:schemeClr val="tx1"/>
            </a:solidFill>
            <a:uFillTx/>
          </a:endParaRPr>
        </a:p>
      </dsp:txBody>
      <dsp:txXfrm>
        <a:off x="659" y="20981"/>
        <a:ext cx="2571086" cy="1542651"/>
      </dsp:txXfrm>
    </dsp:sp>
    <dsp:sp modelId="{04EE87A1-05C9-49EE-BE87-414D663201F0}">
      <dsp:nvSpPr>
        <dsp:cNvPr id="0" name=""/>
        <dsp:cNvSpPr/>
      </dsp:nvSpPr>
      <dsp:spPr>
        <a:xfrm>
          <a:off x="2828854" y="20981"/>
          <a:ext cx="2571086" cy="1542651"/>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t-IT" sz="1300" b="1" u="sng" kern="1200" dirty="0" smtClean="0">
              <a:solidFill>
                <a:schemeClr val="tx1"/>
              </a:solidFill>
              <a:uFillTx/>
            </a:rPr>
            <a:t>TO 3</a:t>
          </a:r>
        </a:p>
        <a:p>
          <a:pPr lvl="0" algn="ctr" defTabSz="577850">
            <a:lnSpc>
              <a:spcPct val="90000"/>
            </a:lnSpc>
            <a:spcBef>
              <a:spcPct val="0"/>
            </a:spcBef>
            <a:spcAft>
              <a:spcPct val="35000"/>
            </a:spcAft>
          </a:pPr>
          <a:r>
            <a:rPr lang="it-IT" sz="1300" b="1" u="sng" kern="1200" dirty="0" smtClean="0">
              <a:solidFill>
                <a:schemeClr val="tx1"/>
              </a:solidFill>
              <a:uFillTx/>
            </a:rPr>
            <a:t> Enhancing the competitiveness of </a:t>
          </a:r>
          <a:r>
            <a:rPr lang="it-IT" sz="1300" b="1" u="sng" kern="1200" dirty="0" err="1" smtClean="0">
              <a:solidFill>
                <a:schemeClr val="tx1"/>
              </a:solidFill>
              <a:uFillTx/>
            </a:rPr>
            <a:t>small</a:t>
          </a:r>
          <a:r>
            <a:rPr lang="it-IT" sz="1300" b="1" u="sng" kern="1200" dirty="0" smtClean="0">
              <a:solidFill>
                <a:schemeClr val="tx1"/>
              </a:solidFill>
              <a:uFillTx/>
            </a:rPr>
            <a:t> and medium- </a:t>
          </a:r>
          <a:r>
            <a:rPr lang="it-IT" sz="1300" b="1" u="sng" kern="1200" dirty="0" err="1" smtClean="0">
              <a:solidFill>
                <a:schemeClr val="tx1"/>
              </a:solidFill>
              <a:uFillTx/>
            </a:rPr>
            <a:t>sized</a:t>
          </a:r>
          <a:r>
            <a:rPr lang="it-IT" sz="1300" b="1" u="sng" kern="1200" dirty="0" smtClean="0">
              <a:solidFill>
                <a:schemeClr val="tx1"/>
              </a:solidFill>
              <a:uFillTx/>
            </a:rPr>
            <a:t> </a:t>
          </a:r>
          <a:r>
            <a:rPr lang="it-IT" sz="1300" b="1" u="sng" kern="1200" dirty="0" err="1" smtClean="0">
              <a:solidFill>
                <a:schemeClr val="tx1"/>
              </a:solidFill>
              <a:uFillTx/>
            </a:rPr>
            <a:t>enterprises</a:t>
          </a:r>
          <a:r>
            <a:rPr lang="it-IT" sz="1300" b="1" u="sng" kern="1200" dirty="0" smtClean="0">
              <a:solidFill>
                <a:schemeClr val="tx1"/>
              </a:solidFill>
              <a:uFillTx/>
            </a:rPr>
            <a:t>, the </a:t>
          </a:r>
          <a:r>
            <a:rPr lang="it-IT" sz="1300" b="1" u="sng" kern="1200" dirty="0" err="1" smtClean="0">
              <a:solidFill>
                <a:schemeClr val="tx1"/>
              </a:solidFill>
              <a:uFillTx/>
            </a:rPr>
            <a:t>agricultural</a:t>
          </a:r>
          <a:r>
            <a:rPr lang="it-IT" sz="1300" b="1" u="sng" kern="1200" dirty="0" smtClean="0">
              <a:solidFill>
                <a:schemeClr val="tx1"/>
              </a:solidFill>
              <a:uFillTx/>
            </a:rPr>
            <a:t> sector (for the EAFRD) and the </a:t>
          </a:r>
          <a:r>
            <a:rPr lang="it-IT" sz="1300" b="1" u="sng" kern="1200" dirty="0" err="1" smtClean="0">
              <a:solidFill>
                <a:schemeClr val="tx1"/>
              </a:solidFill>
              <a:uFillTx/>
            </a:rPr>
            <a:t>fisheries</a:t>
          </a:r>
          <a:r>
            <a:rPr lang="it-IT" sz="1300" b="1" u="sng" kern="1200" dirty="0" smtClean="0">
              <a:solidFill>
                <a:schemeClr val="tx1"/>
              </a:solidFill>
              <a:uFillTx/>
            </a:rPr>
            <a:t> and </a:t>
          </a:r>
          <a:r>
            <a:rPr lang="it-IT" sz="1300" b="1" u="sng" kern="1200" dirty="0" err="1" smtClean="0">
              <a:solidFill>
                <a:schemeClr val="tx1"/>
              </a:solidFill>
              <a:uFillTx/>
            </a:rPr>
            <a:t>aquaculture</a:t>
          </a:r>
          <a:r>
            <a:rPr lang="it-IT" sz="1300" b="1" u="sng" kern="1200" dirty="0" smtClean="0">
              <a:solidFill>
                <a:schemeClr val="tx1"/>
              </a:solidFill>
              <a:uFillTx/>
            </a:rPr>
            <a:t> sector (for the EMFF)</a:t>
          </a:r>
          <a:endParaRPr lang="it-IT" sz="1300" b="1" u="sng" kern="1200" dirty="0">
            <a:solidFill>
              <a:schemeClr val="tx1"/>
            </a:solidFill>
          </a:endParaRPr>
        </a:p>
      </dsp:txBody>
      <dsp:txXfrm>
        <a:off x="2828854" y="20981"/>
        <a:ext cx="2571086" cy="1542651"/>
      </dsp:txXfrm>
    </dsp:sp>
    <dsp:sp modelId="{B812B8D9-64A7-4233-BDE7-C24BE6CA0A95}">
      <dsp:nvSpPr>
        <dsp:cNvPr id="0" name=""/>
        <dsp:cNvSpPr/>
      </dsp:nvSpPr>
      <dsp:spPr>
        <a:xfrm>
          <a:off x="659" y="1820742"/>
          <a:ext cx="2571086" cy="1542651"/>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t-IT" sz="1300" b="1" u="sng" kern="1200" dirty="0" smtClean="0">
              <a:solidFill>
                <a:schemeClr val="tx1"/>
              </a:solidFill>
              <a:uFillTx/>
            </a:rPr>
            <a:t>TO 6</a:t>
          </a:r>
        </a:p>
        <a:p>
          <a:pPr lvl="0" algn="ctr" defTabSz="577850">
            <a:lnSpc>
              <a:spcPct val="90000"/>
            </a:lnSpc>
            <a:spcBef>
              <a:spcPct val="0"/>
            </a:spcBef>
            <a:spcAft>
              <a:spcPct val="35000"/>
            </a:spcAft>
          </a:pPr>
          <a:r>
            <a:rPr lang="it-IT" sz="1300" b="1" u="sng" kern="1200" dirty="0" smtClean="0">
              <a:solidFill>
                <a:schemeClr val="tx1"/>
              </a:solidFill>
              <a:uFillTx/>
            </a:rPr>
            <a:t>Preserving and protecting the environment and promoting resource efficiency</a:t>
          </a:r>
          <a:endParaRPr lang="it-IT" sz="1300" b="1" u="sng" kern="1200" dirty="0">
            <a:solidFill>
              <a:schemeClr val="tx1"/>
            </a:solidFill>
          </a:endParaRPr>
        </a:p>
      </dsp:txBody>
      <dsp:txXfrm>
        <a:off x="659" y="1820742"/>
        <a:ext cx="2571086" cy="1542651"/>
      </dsp:txXfrm>
    </dsp:sp>
    <dsp:sp modelId="{226D3503-7B38-4783-A323-8E581591CA1A}">
      <dsp:nvSpPr>
        <dsp:cNvPr id="0" name=""/>
        <dsp:cNvSpPr/>
      </dsp:nvSpPr>
      <dsp:spPr>
        <a:xfrm>
          <a:off x="2828854" y="1820742"/>
          <a:ext cx="2571086" cy="1542651"/>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it-IT" sz="1300" b="1" u="none" kern="1200" dirty="0" smtClean="0">
              <a:uFillTx/>
            </a:rPr>
            <a:t>TO 7</a:t>
          </a:r>
        </a:p>
        <a:p>
          <a:pPr lvl="0" algn="ctr" defTabSz="577850">
            <a:lnSpc>
              <a:spcPct val="90000"/>
            </a:lnSpc>
            <a:spcBef>
              <a:spcPct val="0"/>
            </a:spcBef>
            <a:spcAft>
              <a:spcPct val="35000"/>
            </a:spcAft>
          </a:pPr>
          <a:r>
            <a:rPr lang="it-IT" sz="1300" b="1" kern="1200" dirty="0" smtClean="0">
              <a:uFillTx/>
            </a:rPr>
            <a:t>Promoting sustainable </a:t>
          </a:r>
          <a:r>
            <a:rPr lang="it-IT" sz="1300" b="1" kern="1200" dirty="0" err="1" smtClean="0">
              <a:uFillTx/>
            </a:rPr>
            <a:t>transport</a:t>
          </a:r>
          <a:r>
            <a:rPr lang="it-IT" sz="1300" b="1" kern="1200" dirty="0" smtClean="0">
              <a:uFillTx/>
            </a:rPr>
            <a:t> and removing bottlenecks in key network infrastructures</a:t>
          </a:r>
          <a:endParaRPr lang="it-IT" sz="1300" b="1" kern="1200" dirty="0">
            <a:uFillTx/>
          </a:endParaRPr>
        </a:p>
      </dsp:txBody>
      <dsp:txXfrm>
        <a:off x="2828854" y="1820742"/>
        <a:ext cx="2571086" cy="1542651"/>
      </dsp:txXfrm>
    </dsp:sp>
  </dsp:spTree>
</dsp:drawing>
</file>

<file path=ppt/diagrams/layout1.xml><?xml version="1.0" encoding="utf-8"?>
<dgm:layoutDef xmlns:dgm="http://schemas.openxmlformats.org/drawingml/2006/diagram" xmlns:a="http://schemas.openxmlformats.org/drawingml/2006/main" uniqueId="urn:microsoft.com/office/officeart/2005/8/layout/default#3">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4">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036C87-FB55-4F61-9D42-0382AFF8C066}" type="datetimeFigureOut">
              <a:rPr lang="it-IT" smtClean="0"/>
              <a:pPr/>
              <a:t>09/11/2015</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5ED253-BD36-4B10-A663-831D09266EDD}" type="slidenum">
              <a:rPr lang="it-IT" smtClean="0"/>
              <a:pPr/>
              <a:t>‹N›</a:t>
            </a:fld>
            <a:endParaRPr lang="it-IT"/>
          </a:p>
        </p:txBody>
      </p:sp>
    </p:spTree>
    <p:extLst>
      <p:ext uri="{BB962C8B-B14F-4D97-AF65-F5344CB8AC3E}">
        <p14:creationId xmlns:p14="http://schemas.microsoft.com/office/powerpoint/2010/main" val="1755435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wn.com/Situation" TargetMode="External"/><Relationship Id="rId3" Type="http://schemas.openxmlformats.org/officeDocument/2006/relationships/hyperlink" Target="http://wn.com/European_Union" TargetMode="External"/><Relationship Id="rId7" Type="http://schemas.openxmlformats.org/officeDocument/2006/relationships/hyperlink" Target="http://wn.com/Employment"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wn.com/European_Commission" TargetMode="External"/><Relationship Id="rId5" Type="http://schemas.openxmlformats.org/officeDocument/2006/relationships/hyperlink" Target="http://wn.com/2012" TargetMode="External"/><Relationship Id="rId4" Type="http://schemas.openxmlformats.org/officeDocument/2006/relationships/hyperlink" Target="http://wn.com/2011" TargetMode="External"/><Relationship Id="rId9" Type="http://schemas.openxmlformats.org/officeDocument/2006/relationships/hyperlink" Target="http://wn.com/Quarterly_Review"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a:t>
            </a:fld>
            <a:endParaRPr lang="it-IT" dirty="0"/>
          </a:p>
        </p:txBody>
      </p:sp>
    </p:spTree>
    <p:extLst>
      <p:ext uri="{BB962C8B-B14F-4D97-AF65-F5344CB8AC3E}">
        <p14:creationId xmlns:p14="http://schemas.microsoft.com/office/powerpoint/2010/main" val="1076732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19</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20</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21</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74821">
              <a:defRPr/>
            </a:pPr>
            <a:r>
              <a:rPr lang="en-US" dirty="0" smtClean="0"/>
              <a:t>Employment rate close to 49%, significantly lower than the EU average, which was 64% in 2013</a:t>
            </a:r>
          </a:p>
          <a:p>
            <a:pPr defTabSz="874821">
              <a:defRPr/>
            </a:pPr>
            <a:endParaRPr lang="en-US" dirty="0" smtClean="0"/>
          </a:p>
          <a:p>
            <a:pPr defTabSz="874821">
              <a:defRPr/>
            </a:pPr>
            <a:r>
              <a:rPr lang="en-US" dirty="0"/>
              <a:t>Conditions in the </a:t>
            </a:r>
            <a:r>
              <a:rPr lang="en-US" dirty="0" err="1"/>
              <a:t>labour</a:t>
            </a:r>
            <a:r>
              <a:rPr lang="en-US" dirty="0"/>
              <a:t> market of the entire </a:t>
            </a:r>
            <a:r>
              <a:rPr lang="en-US" dirty="0" err="1"/>
              <a:t>Programme</a:t>
            </a:r>
            <a:r>
              <a:rPr lang="en-US" dirty="0"/>
              <a:t> area are fairly critical. The unemployment rate is on average almost 24% of the active population, far above the EU-28 average (10.8%).  Unemployment in Epirus and Western Greece are almost triple the EU-28 average rates; in Puglia and Ionian Islands in it approximately double</a:t>
            </a:r>
            <a:endParaRPr lang="en-US" dirty="0" smtClean="0"/>
          </a:p>
          <a:p>
            <a:pPr defTabSz="874821">
              <a:defRPr/>
            </a:pPr>
            <a:endParaRPr lang="el-GR" b="0" dirty="0" smtClean="0"/>
          </a:p>
          <a:p>
            <a:pPr defTabSz="874821">
              <a:defRPr/>
            </a:pPr>
            <a:r>
              <a:rPr lang="en-US" dirty="0" smtClean="0"/>
              <a:t>Even</a:t>
            </a:r>
            <a:r>
              <a:rPr lang="en-US" baseline="0" dirty="0" smtClean="0"/>
              <a:t> though leaders at national levels in maritime passenger transport , </a:t>
            </a:r>
            <a:r>
              <a:rPr lang="en-US" dirty="0" smtClean="0"/>
              <a:t>In the past three years decrease in the number of passengers passing through </a:t>
            </a:r>
            <a:r>
              <a:rPr lang="en-US" dirty="0" err="1" smtClean="0"/>
              <a:t>Programme</a:t>
            </a:r>
            <a:r>
              <a:rPr lang="en-US" dirty="0" smtClean="0"/>
              <a:t> Area port. </a:t>
            </a:r>
            <a:r>
              <a:rPr lang="en-US" dirty="0"/>
              <a:t>Similarly, the number of total goods loaded and unloaded from the main ports in the </a:t>
            </a:r>
            <a:r>
              <a:rPr lang="en-US" dirty="0" err="1"/>
              <a:t>Programme</a:t>
            </a:r>
            <a:r>
              <a:rPr lang="en-US" dirty="0"/>
              <a:t> Area has been reduced in the last three years by almost 11,34% with the Italian side noting a reduction of 6,27% and the Greek side a reduction of 21,61%.</a:t>
            </a:r>
            <a:endParaRPr lang="el-GR" dirty="0"/>
          </a:p>
          <a:p>
            <a:pPr defTabSz="874821">
              <a:defRPr/>
            </a:pPr>
            <a:r>
              <a:rPr lang="en-US" dirty="0"/>
              <a:t>Poverty levels for the Greek participating regions are not available, while data for the Italian side show that 49,6% of the population in the Region of Puglia is at risk of poverty or social exclusion (data for 2012).  Even though data are not available for the Greek eligible areas, one can assume that they are equally high, if not higher, as Greece as a country saw the biggest rise in the </a:t>
            </a:r>
            <a:r>
              <a:rPr lang="en-US" dirty="0">
                <a:hlinkClick r:id="rId3"/>
              </a:rPr>
              <a:t>European Union</a:t>
            </a:r>
            <a:r>
              <a:rPr lang="en-US" dirty="0"/>
              <a:t> between </a:t>
            </a:r>
            <a:r>
              <a:rPr lang="en-US" dirty="0">
                <a:hlinkClick r:id="rId4"/>
              </a:rPr>
              <a:t>2011</a:t>
            </a:r>
            <a:r>
              <a:rPr lang="en-US" dirty="0"/>
              <a:t> and </a:t>
            </a:r>
            <a:r>
              <a:rPr lang="en-US" dirty="0">
                <a:hlinkClick r:id="rId5"/>
              </a:rPr>
              <a:t>2012</a:t>
            </a:r>
            <a:r>
              <a:rPr lang="en-US" dirty="0"/>
              <a:t> in terms of the proportion of its population that is at risk of poverty, according to the </a:t>
            </a:r>
            <a:r>
              <a:rPr lang="en-US" dirty="0">
                <a:hlinkClick r:id="rId6"/>
              </a:rPr>
              <a:t>European Commission</a:t>
            </a:r>
            <a:r>
              <a:rPr lang="en-US" dirty="0"/>
              <a:t>'s </a:t>
            </a:r>
            <a:r>
              <a:rPr lang="en-US" dirty="0">
                <a:hlinkClick r:id="rId7"/>
              </a:rPr>
              <a:t>Employment</a:t>
            </a:r>
            <a:r>
              <a:rPr lang="en-US" dirty="0"/>
              <a:t> and Social </a:t>
            </a:r>
            <a:r>
              <a:rPr lang="en-US" dirty="0">
                <a:hlinkClick r:id="rId8"/>
              </a:rPr>
              <a:t>Situation</a:t>
            </a:r>
            <a:r>
              <a:rPr lang="en-US" dirty="0"/>
              <a:t> </a:t>
            </a:r>
            <a:r>
              <a:rPr lang="en-US" dirty="0">
                <a:hlinkClick r:id="rId9"/>
              </a:rPr>
              <a:t>Quarterly Review</a:t>
            </a:r>
            <a:r>
              <a:rPr lang="en-US" dirty="0"/>
              <a:t>.  </a:t>
            </a:r>
            <a:endParaRPr lang="el-GR" dirty="0"/>
          </a:p>
          <a:p>
            <a:endParaRPr lang="el-GR" dirty="0"/>
          </a:p>
        </p:txBody>
      </p:sp>
      <p:sp>
        <p:nvSpPr>
          <p:cNvPr id="4" name="Slide Number Placeholder 3"/>
          <p:cNvSpPr>
            <a:spLocks noGrp="1"/>
          </p:cNvSpPr>
          <p:nvPr>
            <p:ph type="sldNum" sz="quarter" idx="10"/>
          </p:nvPr>
        </p:nvSpPr>
        <p:spPr/>
        <p:txBody>
          <a:bodyPr/>
          <a:lstStyle/>
          <a:p>
            <a:fld id="{04AE5CF0-EEE4-41A8-AFD0-69308EBE78B9}" type="slidenum">
              <a:rPr lang="el-GR" smtClean="0"/>
              <a:pPr/>
              <a:t>22</a:t>
            </a:fld>
            <a:endParaRPr lang="el-G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2853B3-09AA-4C53-88F1-2E9C3F209276}" type="slidenum">
              <a:rPr lang="el-GR"/>
              <a:pPr/>
              <a:t>23</a:t>
            </a:fld>
            <a:endParaRPr lang="el-GR"/>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el-G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F9E0F5-3DDD-45E7-89B6-866741D83DD8}" type="slidenum">
              <a:rPr lang="el-GR"/>
              <a:pPr/>
              <a:t>24</a:t>
            </a:fld>
            <a:endParaRPr lang="el-GR"/>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l-G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2853B3-09AA-4C53-88F1-2E9C3F209276}" type="slidenum">
              <a:rPr lang="el-GR"/>
              <a:pPr/>
              <a:t>25</a:t>
            </a:fld>
            <a:endParaRPr lang="el-GR"/>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dirty="0"/>
              <a:t>addressing commonly identified challenges </a:t>
            </a:r>
          </a:p>
          <a:p>
            <a:endParaRPr lang="en-GB" dirty="0"/>
          </a:p>
          <a:p>
            <a:r>
              <a:rPr lang="en-GB" dirty="0"/>
              <a:t>(10) investing in education, skills and lifelong learning by developing education and training infrastructure</a:t>
            </a:r>
            <a:endParaRPr lang="el-GR" dirty="0"/>
          </a:p>
          <a:p>
            <a:r>
              <a:rPr lang="en-GB" dirty="0"/>
              <a:t>(11) enhancing institutional capacity and an efficient public administration </a:t>
            </a:r>
            <a:endParaRPr lang="el-GR" dirty="0"/>
          </a:p>
          <a:p>
            <a:endParaRPr lang="el-GR" dirty="0"/>
          </a:p>
        </p:txBody>
      </p:sp>
      <p:sp>
        <p:nvSpPr>
          <p:cNvPr id="4" name="Slide Number Placeholder 3"/>
          <p:cNvSpPr>
            <a:spLocks noGrp="1"/>
          </p:cNvSpPr>
          <p:nvPr>
            <p:ph type="sldNum" sz="quarter" idx="10"/>
          </p:nvPr>
        </p:nvSpPr>
        <p:spPr/>
        <p:txBody>
          <a:bodyPr/>
          <a:lstStyle/>
          <a:p>
            <a:fld id="{04AE5CF0-EEE4-41A8-AFD0-69308EBE78B9}" type="slidenum">
              <a:rPr lang="el-GR" smtClean="0"/>
              <a:pPr/>
              <a:t>26</a:t>
            </a:fld>
            <a:endParaRPr lang="el-G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45</a:t>
            </a:fld>
            <a:endParaRPr lang="it-IT"/>
          </a:p>
        </p:txBody>
      </p:sp>
    </p:spTree>
    <p:extLst>
      <p:ext uri="{BB962C8B-B14F-4D97-AF65-F5344CB8AC3E}">
        <p14:creationId xmlns:p14="http://schemas.microsoft.com/office/powerpoint/2010/main" val="994927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11</a:t>
            </a:fld>
            <a:endParaRPr lang="it-IT"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12</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13</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14</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15</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16</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17</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Buon pomeriggio a tutti,</a:t>
            </a:r>
          </a:p>
          <a:p>
            <a:endParaRPr lang="it-IT" dirty="0" smtClean="0"/>
          </a:p>
          <a:p>
            <a:r>
              <a:rPr lang="it-IT" dirty="0" smtClean="0"/>
              <a:t>Sono AZ e sono qui per farvi una panoramica sulle attività di cooperazione della Regione Puglia. </a:t>
            </a:r>
          </a:p>
          <a:p>
            <a:endParaRPr lang="it-IT" dirty="0" smtClean="0"/>
          </a:p>
          <a:p>
            <a:r>
              <a:rPr lang="it-IT" dirty="0" smtClean="0"/>
              <a:t>Per deformazione professionale utilizzerò il gergo della cooperazione, se vi fossero termini a voi poco noti vi prego di non esitare ad interrompermi per chiarirne il significato. Mi fa piacere che vi sia interazione.</a:t>
            </a:r>
            <a:endParaRPr lang="it-IT" dirty="0"/>
          </a:p>
        </p:txBody>
      </p:sp>
      <p:sp>
        <p:nvSpPr>
          <p:cNvPr id="4" name="Segnaposto numero diapositiva 3"/>
          <p:cNvSpPr>
            <a:spLocks noGrp="1"/>
          </p:cNvSpPr>
          <p:nvPr>
            <p:ph type="sldNum" sz="quarter" idx="10"/>
          </p:nvPr>
        </p:nvSpPr>
        <p:spPr/>
        <p:txBody>
          <a:bodyPr/>
          <a:lstStyle/>
          <a:p>
            <a:pPr>
              <a:defRPr/>
            </a:pPr>
            <a:fld id="{11CC4B2C-3FC3-4F51-975A-9661B1186938}" type="slidenum">
              <a:rPr lang="it-IT" smtClean="0"/>
              <a:pPr>
                <a:defRPr/>
              </a:pPr>
              <a:t>18</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85BFE82-6CB7-4104-999F-8C32A167D46D}" type="datetimeFigureOut">
              <a:rPr lang="it-IT" smtClean="0"/>
              <a:pPr/>
              <a:t>09/11/2015</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6ABE1C6-145E-4FD5-AF48-14A943AFCDF3}"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5BFE82-6CB7-4104-999F-8C32A167D46D}" type="datetimeFigureOut">
              <a:rPr lang="it-IT" smtClean="0"/>
              <a:pPr/>
              <a:t>09/11/2015</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ABE1C6-145E-4FD5-AF48-14A943AFCDF3}"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hyperlink" Target="mailto:settore.mediterraneo@regione.puglia.it" TargetMode="External"/><Relationship Id="rId3" Type="http://schemas.openxmlformats.org/officeDocument/2006/relationships/image" Target="../media/image1.png"/><Relationship Id="rId7" Type="http://schemas.openxmlformats.org/officeDocument/2006/relationships/hyperlink" Target="http://www.europuglia.it/"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www.regione.puglia.it/" TargetMode="External"/><Relationship Id="rId5" Type="http://schemas.openxmlformats.org/officeDocument/2006/relationships/image" Target="../media/image16.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3" cstate="print"/>
          <a:srcRect/>
          <a:stretch>
            <a:fillRect/>
          </a:stretch>
        </p:blipFill>
        <p:spPr bwMode="auto">
          <a:xfrm>
            <a:off x="285720" y="5857892"/>
            <a:ext cx="500066" cy="785818"/>
          </a:xfrm>
          <a:prstGeom prst="rect">
            <a:avLst/>
          </a:prstGeom>
          <a:solidFill>
            <a:schemeClr val="accent1"/>
          </a:solidFill>
          <a:ln w="9525">
            <a:noFill/>
            <a:miter lim="800000"/>
            <a:headEnd/>
            <a:tailEnd/>
          </a:ln>
        </p:spPr>
      </p:pic>
      <p:pic>
        <p:nvPicPr>
          <p:cNvPr id="59393" name="Immagine 129"/>
          <p:cNvPicPr>
            <a:picLocks noChangeAspect="1" noChangeArrowheads="1"/>
          </p:cNvPicPr>
          <p:nvPr/>
        </p:nvPicPr>
        <p:blipFill>
          <a:blip r:embed="rId4" cstate="print"/>
          <a:srcRect/>
          <a:stretch>
            <a:fillRect/>
          </a:stretch>
        </p:blipFill>
        <p:spPr bwMode="auto">
          <a:xfrm>
            <a:off x="7143768" y="5857892"/>
            <a:ext cx="928694" cy="681042"/>
          </a:xfrm>
          <a:prstGeom prst="rect">
            <a:avLst/>
          </a:prstGeom>
          <a:noFill/>
          <a:ln w="9525">
            <a:noFill/>
            <a:miter lim="800000"/>
            <a:headEnd/>
            <a:tailEnd/>
          </a:ln>
        </p:spPr>
      </p:pic>
      <p:sp>
        <p:nvSpPr>
          <p:cNvPr id="8" name="CasellaDiTesto 7"/>
          <p:cNvSpPr txBox="1"/>
          <p:nvPr/>
        </p:nvSpPr>
        <p:spPr>
          <a:xfrm>
            <a:off x="296024" y="1196752"/>
            <a:ext cx="8712968" cy="1477328"/>
          </a:xfrm>
          <a:prstGeom prst="rect">
            <a:avLst/>
          </a:prstGeom>
          <a:noFill/>
        </p:spPr>
        <p:txBody>
          <a:bodyPr wrap="square" rtlCol="0">
            <a:spAutoFit/>
          </a:bodyPr>
          <a:lstStyle/>
          <a:p>
            <a:r>
              <a:rPr lang="it-IT" sz="3000" b="1" dirty="0" err="1" smtClean="0">
                <a:solidFill>
                  <a:srgbClr val="002060"/>
                </a:solidFill>
                <a:latin typeface="Constantia" pitchFamily="18" charset="0"/>
              </a:rPr>
              <a:t>Opportunities</a:t>
            </a:r>
            <a:r>
              <a:rPr lang="it-IT" sz="3000" b="1" dirty="0" smtClean="0">
                <a:solidFill>
                  <a:srgbClr val="002060"/>
                </a:solidFill>
                <a:latin typeface="Constantia" pitchFamily="18" charset="0"/>
              </a:rPr>
              <a:t> for  Puglia </a:t>
            </a:r>
            <a:r>
              <a:rPr lang="it-IT" sz="3000" b="1" dirty="0" err="1" smtClean="0">
                <a:solidFill>
                  <a:srgbClr val="002060"/>
                </a:solidFill>
                <a:latin typeface="Constantia" pitchFamily="18" charset="0"/>
              </a:rPr>
              <a:t>Region</a:t>
            </a:r>
            <a:r>
              <a:rPr lang="it-IT" sz="3000" b="1" dirty="0" smtClean="0">
                <a:solidFill>
                  <a:srgbClr val="002060"/>
                </a:solidFill>
                <a:latin typeface="Constantia" pitchFamily="18" charset="0"/>
              </a:rPr>
              <a:t> and  </a:t>
            </a:r>
            <a:r>
              <a:rPr lang="it-IT" sz="3000" b="1" dirty="0" err="1" smtClean="0">
                <a:solidFill>
                  <a:srgbClr val="002060"/>
                </a:solidFill>
                <a:latin typeface="Constantia" pitchFamily="18" charset="0"/>
              </a:rPr>
              <a:t>Greece</a:t>
            </a:r>
            <a:r>
              <a:rPr lang="it-IT" sz="3000" b="1" dirty="0" smtClean="0">
                <a:solidFill>
                  <a:srgbClr val="002060"/>
                </a:solidFill>
                <a:latin typeface="Constantia" pitchFamily="18" charset="0"/>
              </a:rPr>
              <a:t> </a:t>
            </a:r>
          </a:p>
          <a:p>
            <a:r>
              <a:rPr lang="it-IT" sz="3000" b="1" dirty="0" smtClean="0">
                <a:solidFill>
                  <a:srgbClr val="002060"/>
                </a:solidFill>
                <a:latin typeface="Constantia" pitchFamily="18" charset="0"/>
              </a:rPr>
              <a:t>in </a:t>
            </a:r>
            <a:r>
              <a:rPr lang="it-IT" sz="3000" b="1" dirty="0">
                <a:solidFill>
                  <a:srgbClr val="002060"/>
                </a:solidFill>
                <a:latin typeface="Constantia" pitchFamily="18" charset="0"/>
              </a:rPr>
              <a:t> </a:t>
            </a:r>
            <a:r>
              <a:rPr lang="it-IT" sz="3000" b="1" dirty="0" smtClean="0">
                <a:solidFill>
                  <a:srgbClr val="002060"/>
                </a:solidFill>
                <a:latin typeface="Constantia" pitchFamily="18" charset="0"/>
              </a:rPr>
              <a:t>the 2014-2020  </a:t>
            </a:r>
          </a:p>
          <a:p>
            <a:r>
              <a:rPr lang="it-IT" sz="3000" b="1" dirty="0" err="1" smtClean="0">
                <a:solidFill>
                  <a:srgbClr val="002060"/>
                </a:solidFill>
                <a:latin typeface="Constantia" pitchFamily="18" charset="0"/>
              </a:rPr>
              <a:t>European</a:t>
            </a:r>
            <a:r>
              <a:rPr lang="it-IT" sz="3000" b="1" dirty="0" smtClean="0">
                <a:solidFill>
                  <a:srgbClr val="002060"/>
                </a:solidFill>
                <a:latin typeface="Constantia" pitchFamily="18" charset="0"/>
              </a:rPr>
              <a:t> </a:t>
            </a:r>
            <a:r>
              <a:rPr lang="it-IT" sz="3000" b="1" dirty="0" err="1" smtClean="0">
                <a:solidFill>
                  <a:srgbClr val="002060"/>
                </a:solidFill>
                <a:latin typeface="Constantia" pitchFamily="18" charset="0"/>
              </a:rPr>
              <a:t>Territorial</a:t>
            </a:r>
            <a:r>
              <a:rPr lang="it-IT" sz="3000" b="1" dirty="0" smtClean="0">
                <a:solidFill>
                  <a:srgbClr val="002060"/>
                </a:solidFill>
                <a:latin typeface="Constantia" pitchFamily="18" charset="0"/>
              </a:rPr>
              <a:t> </a:t>
            </a:r>
            <a:r>
              <a:rPr lang="it-IT" sz="3000" b="1" dirty="0" err="1" smtClean="0">
                <a:solidFill>
                  <a:srgbClr val="002060"/>
                </a:solidFill>
                <a:latin typeface="Constantia" pitchFamily="18" charset="0"/>
              </a:rPr>
              <a:t>Cooperation</a:t>
            </a:r>
            <a:r>
              <a:rPr lang="it-IT" sz="3000" b="1" dirty="0" smtClean="0">
                <a:solidFill>
                  <a:srgbClr val="002060"/>
                </a:solidFill>
                <a:latin typeface="Constantia" pitchFamily="18" charset="0"/>
              </a:rPr>
              <a:t> </a:t>
            </a:r>
            <a:r>
              <a:rPr lang="it-IT" sz="3000" b="1" dirty="0" err="1" smtClean="0">
                <a:solidFill>
                  <a:srgbClr val="002060"/>
                </a:solidFill>
                <a:latin typeface="Constantia" pitchFamily="18" charset="0"/>
              </a:rPr>
              <a:t>Programmes</a:t>
            </a:r>
            <a:endParaRPr lang="it-IT" sz="3000" b="1" dirty="0">
              <a:solidFill>
                <a:srgbClr val="002060"/>
              </a:solidFill>
              <a:latin typeface="Constantia" pitchFamily="18" charset="0"/>
            </a:endParaRPr>
          </a:p>
        </p:txBody>
      </p:sp>
      <p:sp>
        <p:nvSpPr>
          <p:cNvPr id="7" name="CasellaDiTesto 6"/>
          <p:cNvSpPr txBox="1"/>
          <p:nvPr/>
        </p:nvSpPr>
        <p:spPr>
          <a:xfrm>
            <a:off x="3059832" y="3733666"/>
            <a:ext cx="5257189" cy="1877437"/>
          </a:xfrm>
          <a:prstGeom prst="rect">
            <a:avLst/>
          </a:prstGeom>
          <a:noFill/>
        </p:spPr>
        <p:txBody>
          <a:bodyPr wrap="square" rtlCol="0">
            <a:spAutoFit/>
          </a:bodyPr>
          <a:lstStyle/>
          <a:p>
            <a:pPr algn="r"/>
            <a:r>
              <a:rPr lang="it-IT" sz="2000" dirty="0" smtClean="0">
                <a:latin typeface="Constantia" pitchFamily="18" charset="0"/>
              </a:rPr>
              <a:t>Bari</a:t>
            </a:r>
            <a:r>
              <a:rPr lang="it-IT" sz="2000" dirty="0" smtClean="0">
                <a:latin typeface="Constantia" pitchFamily="18" charset="0"/>
              </a:rPr>
              <a:t>, </a:t>
            </a:r>
            <a:r>
              <a:rPr lang="it-IT" sz="2000" dirty="0" smtClean="0">
                <a:latin typeface="Constantia" pitchFamily="18" charset="0"/>
              </a:rPr>
              <a:t>10 </a:t>
            </a:r>
            <a:r>
              <a:rPr lang="it-IT" sz="2000" smtClean="0">
                <a:latin typeface="Constantia" pitchFamily="18" charset="0"/>
              </a:rPr>
              <a:t>November </a:t>
            </a:r>
            <a:r>
              <a:rPr lang="it-IT" sz="2000" dirty="0" smtClean="0">
                <a:latin typeface="Constantia" pitchFamily="18" charset="0"/>
              </a:rPr>
              <a:t>2015</a:t>
            </a:r>
          </a:p>
          <a:p>
            <a:pPr algn="r"/>
            <a:endParaRPr lang="it-IT" dirty="0" smtClean="0"/>
          </a:p>
          <a:p>
            <a:pPr algn="r"/>
            <a:endParaRPr lang="it-IT" dirty="0" smtClean="0"/>
          </a:p>
          <a:p>
            <a:pPr algn="r"/>
            <a:r>
              <a:rPr lang="it-IT" sz="2000" i="1" dirty="0" smtClean="0">
                <a:latin typeface="Constantia" pitchFamily="18" charset="0"/>
              </a:rPr>
              <a:t>Giuseppe Gargano </a:t>
            </a:r>
          </a:p>
          <a:p>
            <a:pPr algn="r"/>
            <a:r>
              <a:rPr lang="it-IT" sz="2000" i="1" dirty="0" smtClean="0">
                <a:latin typeface="Constantia" pitchFamily="18" charset="0"/>
              </a:rPr>
              <a:t>Info-</a:t>
            </a:r>
            <a:r>
              <a:rPr lang="it-IT" sz="2000" i="1" dirty="0" err="1" smtClean="0">
                <a:latin typeface="Constantia" pitchFamily="18" charset="0"/>
              </a:rPr>
              <a:t>point</a:t>
            </a:r>
            <a:endParaRPr lang="it-IT" sz="2000" i="1" dirty="0">
              <a:latin typeface="Constantia" pitchFamily="18" charset="0"/>
            </a:endParaRPr>
          </a:p>
          <a:p>
            <a:pPr algn="r"/>
            <a:r>
              <a:rPr lang="it-IT" sz="2000" i="1" dirty="0" err="1" smtClean="0">
                <a:latin typeface="Constantia" pitchFamily="18" charset="0"/>
              </a:rPr>
              <a:t>Greece</a:t>
            </a:r>
            <a:r>
              <a:rPr lang="it-IT" sz="2000" i="1" dirty="0" smtClean="0">
                <a:latin typeface="Constantia" pitchFamily="18" charset="0"/>
              </a:rPr>
              <a:t> – </a:t>
            </a:r>
            <a:r>
              <a:rPr lang="it-IT" sz="2000" i="1" dirty="0" err="1" smtClean="0">
                <a:latin typeface="Constantia" pitchFamily="18" charset="0"/>
              </a:rPr>
              <a:t>Italy</a:t>
            </a:r>
            <a:r>
              <a:rPr lang="it-IT" sz="2000" i="1" dirty="0" smtClean="0">
                <a:latin typeface="Constantia" pitchFamily="18" charset="0"/>
              </a:rPr>
              <a:t> CBC </a:t>
            </a:r>
            <a:r>
              <a:rPr lang="it-IT" sz="2000" i="1" dirty="0" err="1" smtClean="0">
                <a:latin typeface="Constantia" pitchFamily="18" charset="0"/>
              </a:rPr>
              <a:t>Programme</a:t>
            </a:r>
            <a:r>
              <a:rPr lang="it-IT" sz="2000" i="1" dirty="0" smtClean="0">
                <a:latin typeface="Constantia" pitchFamily="18" charset="0"/>
              </a:rPr>
              <a:t> 2007-2013</a:t>
            </a:r>
            <a:endParaRPr lang="it-IT" sz="2000" dirty="0">
              <a:latin typeface="Constantia"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764704"/>
            <a:ext cx="8496944" cy="5052393"/>
          </a:xfrm>
        </p:spPr>
        <p:txBody>
          <a:bodyPr vert="horz" lIns="91440" tIns="45720" rIns="91440" bIns="45720" rtlCol="0" anchor="t">
            <a:noAutofit/>
          </a:bodyPr>
          <a:lstStyle/>
          <a:p>
            <a:pPr marL="0" indent="0" algn="just">
              <a:spcBef>
                <a:spcPct val="0"/>
              </a:spcBef>
              <a:buNone/>
            </a:pPr>
            <a:r>
              <a:rPr lang="en-US" sz="1800" dirty="0" smtClean="0">
                <a:solidFill>
                  <a:srgbClr val="002060"/>
                </a:solidFill>
                <a:latin typeface="Constantia" pitchFamily="18" charset="0"/>
              </a:rPr>
              <a:t>The </a:t>
            </a:r>
            <a:r>
              <a:rPr lang="en-US" sz="1800" u="sng" dirty="0">
                <a:solidFill>
                  <a:srgbClr val="002060"/>
                </a:solidFill>
                <a:latin typeface="Constantia" pitchFamily="18" charset="0"/>
              </a:rPr>
              <a:t>specific objectives </a:t>
            </a:r>
            <a:r>
              <a:rPr lang="en-US" sz="1800" dirty="0" smtClean="0">
                <a:solidFill>
                  <a:srgbClr val="002060"/>
                </a:solidFill>
                <a:latin typeface="Constantia" pitchFamily="18" charset="0"/>
              </a:rPr>
              <a:t>are:</a:t>
            </a:r>
          </a:p>
          <a:p>
            <a:pPr marL="0" indent="0" algn="just">
              <a:spcBef>
                <a:spcPct val="0"/>
              </a:spcBef>
              <a:buNone/>
            </a:pPr>
            <a:endParaRPr lang="en-US" sz="1800" dirty="0" smtClean="0">
              <a:solidFill>
                <a:srgbClr val="002060"/>
              </a:solidFill>
              <a:latin typeface="Constantia" pitchFamily="18" charset="0"/>
            </a:endParaRPr>
          </a:p>
          <a:p>
            <a:pPr marL="457200" indent="-457200" algn="just">
              <a:spcBef>
                <a:spcPct val="0"/>
              </a:spcBef>
              <a:buAutoNum type="arabicPeriod"/>
            </a:pPr>
            <a:r>
              <a:rPr lang="en-US" sz="1800" dirty="0">
                <a:solidFill>
                  <a:srgbClr val="002060"/>
                </a:solidFill>
                <a:latin typeface="Constantia" pitchFamily="18" charset="0"/>
              </a:rPr>
              <a:t>Diversification of the macro-region’s tourism products and services along with tackling seasonality of inland, coastal and maritime tourism demand.</a:t>
            </a:r>
          </a:p>
          <a:p>
            <a:pPr marL="457200" indent="-457200" algn="just">
              <a:spcBef>
                <a:spcPct val="0"/>
              </a:spcBef>
              <a:buAutoNum type="arabicPeriod"/>
            </a:pPr>
            <a:r>
              <a:rPr lang="en-US" sz="1800" dirty="0">
                <a:solidFill>
                  <a:srgbClr val="002060"/>
                </a:solidFill>
                <a:latin typeface="Constantia" pitchFamily="18" charset="0"/>
              </a:rPr>
              <a:t>Improving the quality and innovation of tourism offer and enhancing the sustainable and responsible tourism capacities of the tourism actors across the </a:t>
            </a:r>
            <a:r>
              <a:rPr lang="en-US" sz="1800" dirty="0" smtClean="0">
                <a:solidFill>
                  <a:srgbClr val="002060"/>
                </a:solidFill>
                <a:latin typeface="Constantia" pitchFamily="18" charset="0"/>
              </a:rPr>
              <a:t>macro-region.</a:t>
            </a:r>
          </a:p>
          <a:p>
            <a:pPr marL="0" indent="0" algn="just">
              <a:spcBef>
                <a:spcPct val="0"/>
              </a:spcBef>
              <a:buNone/>
            </a:pPr>
            <a:endParaRPr lang="en-US" sz="1800" dirty="0" smtClean="0">
              <a:solidFill>
                <a:srgbClr val="002060"/>
              </a:solidFill>
              <a:latin typeface="Constantia" pitchFamily="18" charset="0"/>
            </a:endParaRPr>
          </a:p>
          <a:p>
            <a:pPr marL="0" indent="0" algn="just">
              <a:spcBef>
                <a:spcPct val="0"/>
              </a:spcBef>
              <a:buNone/>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achieve the abovementioned objectives, Pillar </a:t>
            </a:r>
            <a:r>
              <a:rPr lang="en-US" sz="1800" dirty="0" smtClean="0">
                <a:solidFill>
                  <a:srgbClr val="002060"/>
                </a:solidFill>
                <a:latin typeface="Constantia" pitchFamily="18" charset="0"/>
              </a:rPr>
              <a:t>4 </a:t>
            </a:r>
            <a:r>
              <a:rPr lang="en-US" sz="1800" dirty="0">
                <a:solidFill>
                  <a:srgbClr val="002060"/>
                </a:solidFill>
                <a:latin typeface="Constantia" pitchFamily="18" charset="0"/>
              </a:rPr>
              <a:t>will focus on </a:t>
            </a:r>
            <a:r>
              <a:rPr lang="en-US" sz="1800" dirty="0" smtClean="0">
                <a:solidFill>
                  <a:srgbClr val="002060"/>
                </a:solidFill>
                <a:latin typeface="Constantia" pitchFamily="18" charset="0"/>
              </a:rPr>
              <a:t>two </a:t>
            </a:r>
            <a:r>
              <a:rPr lang="en-US" sz="1800" dirty="0">
                <a:solidFill>
                  <a:srgbClr val="002060"/>
                </a:solidFill>
                <a:latin typeface="Constantia" pitchFamily="18" charset="0"/>
              </a:rPr>
              <a:t>topics:</a:t>
            </a:r>
          </a:p>
          <a:p>
            <a:pPr marL="0" indent="0" algn="just">
              <a:spcBef>
                <a:spcPct val="0"/>
              </a:spcBef>
              <a:buNone/>
            </a:pPr>
            <a:endParaRPr lang="en-US" sz="1800" dirty="0">
              <a:solidFill>
                <a:srgbClr val="002060"/>
              </a:solidFill>
              <a:latin typeface="Constantia" pitchFamily="18" charset="0"/>
            </a:endParaRP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1 - Diversified tourism offer (products and services)</a:t>
            </a: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2 - Sustainable and responsible tourism management  </a:t>
            </a:r>
            <a:r>
              <a:rPr lang="en-US" sz="1800" dirty="0" smtClean="0">
                <a:solidFill>
                  <a:srgbClr val="002060"/>
                </a:solidFill>
                <a:latin typeface="Constantia" pitchFamily="18" charset="0"/>
              </a:rPr>
              <a:t>(</a:t>
            </a:r>
            <a:r>
              <a:rPr lang="en-US" sz="1800" dirty="0">
                <a:solidFill>
                  <a:srgbClr val="002060"/>
                </a:solidFill>
                <a:latin typeface="Constantia" pitchFamily="18" charset="0"/>
              </a:rPr>
              <a:t>innovation and quality)</a:t>
            </a:r>
          </a:p>
        </p:txBody>
      </p:sp>
      <p:sp>
        <p:nvSpPr>
          <p:cNvPr id="5" name="Titolo 1"/>
          <p:cNvSpPr>
            <a:spLocks noGrp="1"/>
          </p:cNvSpPr>
          <p:nvPr>
            <p:ph type="title"/>
          </p:nvPr>
        </p:nvSpPr>
        <p:spPr>
          <a:xfrm>
            <a:off x="516702" y="260648"/>
            <a:ext cx="8229600" cy="432048"/>
          </a:xfrm>
        </p:spPr>
        <p:txBody>
          <a:bodyPr anchor="t">
            <a:normAutofit fontScale="90000"/>
          </a:bodyPr>
          <a:lstStyle/>
          <a:p>
            <a:pPr>
              <a:lnSpc>
                <a:spcPct val="115000"/>
              </a:lnSpc>
              <a:spcAft>
                <a:spcPts val="1000"/>
              </a:spcAft>
            </a:pPr>
            <a:r>
              <a:rPr lang="en-US" sz="2200" b="1" dirty="0" smtClean="0">
                <a:solidFill>
                  <a:srgbClr val="002060"/>
                </a:solidFill>
                <a:latin typeface="Constantia" pitchFamily="18" charset="0"/>
                <a:ea typeface="+mn-ea"/>
                <a:cs typeface="+mn-cs"/>
              </a:rPr>
              <a:t>PILLAR 4</a:t>
            </a:r>
            <a:r>
              <a:rPr lang="en-US" sz="2200" b="1" dirty="0">
                <a:solidFill>
                  <a:srgbClr val="002060"/>
                </a:solidFill>
                <a:latin typeface="Constantia" pitchFamily="18" charset="0"/>
                <a:ea typeface="+mn-ea"/>
                <a:cs typeface="+mn-cs"/>
              </a:rPr>
              <a:t>: Sustainable tourism</a:t>
            </a:r>
            <a:endParaRPr lang="it-IT" sz="2200" b="1" dirty="0">
              <a:solidFill>
                <a:srgbClr val="002060"/>
              </a:solidFill>
              <a:latin typeface="Constantia" pitchFamily="18" charset="0"/>
              <a:ea typeface="+mn-ea"/>
              <a:cs typeface="+mn-cs"/>
            </a:endParaRPr>
          </a:p>
        </p:txBody>
      </p:sp>
      <p:sp>
        <p:nvSpPr>
          <p:cNvPr id="2" name="Rettangolo 1"/>
          <p:cNvSpPr/>
          <p:nvPr/>
        </p:nvSpPr>
        <p:spPr>
          <a:xfrm>
            <a:off x="539551" y="5877272"/>
            <a:ext cx="4500656" cy="461665"/>
          </a:xfrm>
          <a:prstGeom prst="rect">
            <a:avLst/>
          </a:prstGeom>
        </p:spPr>
        <p:txBody>
          <a:bodyPr wrap="none">
            <a:spAutoFit/>
          </a:bodyPr>
          <a:lstStyle/>
          <a:p>
            <a:r>
              <a:rPr lang="it-IT" sz="2400" b="1" dirty="0" err="1">
                <a:solidFill>
                  <a:schemeClr val="tx2"/>
                </a:solidFill>
              </a:rPr>
              <a:t>Coordinators</a:t>
            </a:r>
            <a:r>
              <a:rPr lang="it-IT" sz="2400" b="1" dirty="0">
                <a:solidFill>
                  <a:schemeClr val="tx2"/>
                </a:solidFill>
              </a:rPr>
              <a:t>: </a:t>
            </a:r>
            <a:r>
              <a:rPr lang="en-US" sz="2400" b="1" dirty="0">
                <a:solidFill>
                  <a:schemeClr val="tx2"/>
                </a:solidFill>
              </a:rPr>
              <a:t>Croatia and Albania</a:t>
            </a:r>
            <a:endParaRPr lang="it-IT" sz="2400" b="1" dirty="0">
              <a:solidFill>
                <a:schemeClr val="tx2"/>
              </a:solidFill>
            </a:endParaRPr>
          </a:p>
        </p:txBody>
      </p:sp>
      <p:pic>
        <p:nvPicPr>
          <p:cNvPr id="4098" name="Picture 2" descr="http://www.adriatic-ionian.eu/images/SustainableTouris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221088"/>
            <a:ext cx="2131690" cy="1742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415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0" y="260648"/>
            <a:ext cx="8712968" cy="461665"/>
          </a:xfrm>
          <a:prstGeom prst="rect">
            <a:avLst/>
          </a:prstGeom>
          <a:noFill/>
        </p:spPr>
        <p:txBody>
          <a:bodyPr wrap="square" rtlCol="0">
            <a:spAutoFit/>
          </a:bodyPr>
          <a:lstStyle/>
          <a:p>
            <a:pPr algn="ctr"/>
            <a:r>
              <a:rPr lang="it-IT" sz="2400" b="1" dirty="0" smtClean="0">
                <a:latin typeface="Calisto MT" pitchFamily="18" charset="0"/>
              </a:rPr>
              <a:t>Puglia </a:t>
            </a:r>
            <a:r>
              <a:rPr lang="it-IT" sz="2400" b="1" dirty="0" err="1" smtClean="0">
                <a:latin typeface="Calisto MT" pitchFamily="18" charset="0"/>
              </a:rPr>
              <a:t>region</a:t>
            </a:r>
            <a:r>
              <a:rPr lang="it-IT" sz="2400" b="1" dirty="0" smtClean="0">
                <a:latin typeface="Calisto MT" pitchFamily="18" charset="0"/>
              </a:rPr>
              <a:t> – </a:t>
            </a:r>
            <a:r>
              <a:rPr lang="it-IT" sz="2400" b="1" dirty="0" err="1" smtClean="0">
                <a:latin typeface="Calisto MT" pitchFamily="18" charset="0"/>
              </a:rPr>
              <a:t>Greece</a:t>
            </a:r>
            <a:r>
              <a:rPr lang="it-IT" sz="2400" b="1" dirty="0" smtClean="0">
                <a:latin typeface="Calisto MT" pitchFamily="18" charset="0"/>
              </a:rPr>
              <a:t> </a:t>
            </a:r>
            <a:r>
              <a:rPr lang="it-IT" sz="2400" b="1" dirty="0" err="1" smtClean="0">
                <a:latin typeface="Calisto MT" pitchFamily="18" charset="0"/>
              </a:rPr>
              <a:t>cooperation</a:t>
            </a:r>
            <a:r>
              <a:rPr lang="it-IT" sz="2400" b="1" dirty="0" smtClean="0">
                <a:latin typeface="Calisto MT" pitchFamily="18" charset="0"/>
              </a:rPr>
              <a:t>  </a:t>
            </a:r>
            <a:r>
              <a:rPr lang="it-IT" sz="2400" b="1" dirty="0" err="1" smtClean="0">
                <a:latin typeface="Calisto MT" pitchFamily="18" charset="0"/>
              </a:rPr>
              <a:t>Programmes</a:t>
            </a:r>
            <a:r>
              <a:rPr lang="it-IT" sz="2400" b="1" dirty="0" smtClean="0">
                <a:latin typeface="Calisto MT" pitchFamily="18" charset="0"/>
              </a:rPr>
              <a:t>  2014 - 2020</a:t>
            </a:r>
            <a:endParaRPr lang="it-IT" sz="2400" b="1" dirty="0">
              <a:latin typeface="Calisto MT" pitchFamily="18"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4218701908"/>
              </p:ext>
            </p:extLst>
          </p:nvPr>
        </p:nvGraphicFramePr>
        <p:xfrm>
          <a:off x="107505" y="908720"/>
          <a:ext cx="8784975" cy="5544019"/>
        </p:xfrm>
        <a:graphic>
          <a:graphicData uri="http://schemas.openxmlformats.org/drawingml/2006/table">
            <a:tbl>
              <a:tblPr firstRow="1" bandRow="1">
                <a:tableStyleId>{5C22544A-7EE6-4342-B048-85BDC9FD1C3A}</a:tableStyleId>
              </a:tblPr>
              <a:tblGrid>
                <a:gridCol w="3764989"/>
                <a:gridCol w="2426326"/>
                <a:gridCol w="2593660"/>
              </a:tblGrid>
              <a:tr h="1093259">
                <a:tc>
                  <a:txBody>
                    <a:bodyPr/>
                    <a:lstStyle/>
                    <a:p>
                      <a:pPr algn="ctr"/>
                      <a:r>
                        <a:rPr lang="it-IT" sz="2000" b="1" i="1" dirty="0" err="1" smtClean="0">
                          <a:solidFill>
                            <a:schemeClr val="bg1"/>
                          </a:solidFill>
                          <a:latin typeface="Calisto MT" pitchFamily="18" charset="0"/>
                        </a:rPr>
                        <a:t>Programme</a:t>
                      </a:r>
                      <a:endParaRPr lang="it-IT" sz="2000" b="1" i="1" dirty="0">
                        <a:solidFill>
                          <a:schemeClr val="bg1"/>
                        </a:solidFill>
                        <a:latin typeface="Calisto MT" pitchFamily="18" charset="0"/>
                      </a:endParaRPr>
                    </a:p>
                  </a:txBody>
                  <a:tcPr anchor="ctr">
                    <a:cell3D prstMaterial="dkEdge">
                      <a:bevel/>
                      <a:lightRig rig="flood" dir="t"/>
                    </a:cell3D>
                    <a:solidFill>
                      <a:srgbClr val="002060"/>
                    </a:solidFill>
                  </a:tcPr>
                </a:tc>
                <a:tc>
                  <a:txBody>
                    <a:bodyPr/>
                    <a:lstStyle/>
                    <a:p>
                      <a:pPr algn="ctr"/>
                      <a:r>
                        <a:rPr lang="it-IT" sz="2000" b="1" i="1" dirty="0" err="1" smtClean="0">
                          <a:solidFill>
                            <a:schemeClr val="bg1"/>
                          </a:solidFill>
                          <a:latin typeface="Calisto MT" pitchFamily="18" charset="0"/>
                        </a:rPr>
                        <a:t>Cooperation</a:t>
                      </a:r>
                      <a:r>
                        <a:rPr lang="it-IT" sz="2000" b="1" i="1" dirty="0" smtClean="0">
                          <a:solidFill>
                            <a:schemeClr val="bg1"/>
                          </a:solidFill>
                          <a:latin typeface="Calisto MT" pitchFamily="18" charset="0"/>
                        </a:rPr>
                        <a:t> </a:t>
                      </a:r>
                      <a:endParaRPr lang="it-IT" sz="2000" b="1" i="1" dirty="0">
                        <a:solidFill>
                          <a:schemeClr val="bg1"/>
                        </a:solidFill>
                        <a:latin typeface="Calisto MT" pitchFamily="18" charset="0"/>
                      </a:endParaRPr>
                    </a:p>
                  </a:txBody>
                  <a:tcPr anchor="ctr">
                    <a:cell3D prstMaterial="dkEdge">
                      <a:bevel/>
                      <a:lightRig rig="flood" dir="t"/>
                    </a:cell3D>
                    <a:solidFill>
                      <a:srgbClr val="002060"/>
                    </a:solidFill>
                  </a:tcPr>
                </a:tc>
                <a:tc>
                  <a:txBody>
                    <a:bodyPr/>
                    <a:lstStyle/>
                    <a:p>
                      <a:pPr algn="ctr"/>
                      <a:r>
                        <a:rPr lang="it-IT" sz="2000" b="1" i="1" dirty="0" err="1" smtClean="0">
                          <a:solidFill>
                            <a:schemeClr val="bg1"/>
                          </a:solidFill>
                          <a:latin typeface="Calisto MT" pitchFamily="18" charset="0"/>
                        </a:rPr>
                        <a:t>Managing</a:t>
                      </a:r>
                      <a:r>
                        <a:rPr lang="it-IT" sz="2000" b="1" i="1" dirty="0" smtClean="0">
                          <a:solidFill>
                            <a:schemeClr val="bg1"/>
                          </a:solidFill>
                          <a:latin typeface="Calisto MT" pitchFamily="18" charset="0"/>
                        </a:rPr>
                        <a:t> Authority</a:t>
                      </a:r>
                      <a:endParaRPr lang="it-IT" sz="2000" b="1" i="1" dirty="0">
                        <a:solidFill>
                          <a:schemeClr val="bg1"/>
                        </a:solidFill>
                        <a:latin typeface="Calisto MT" pitchFamily="18" charset="0"/>
                      </a:endParaRPr>
                    </a:p>
                  </a:txBody>
                  <a:tcPr anchor="ctr">
                    <a:cell3D prstMaterial="dkEdge">
                      <a:bevel/>
                      <a:lightRig rig="flood" dir="t"/>
                    </a:cell3D>
                    <a:solidFill>
                      <a:srgbClr val="002060"/>
                    </a:solidFill>
                  </a:tcPr>
                </a:tc>
              </a:tr>
              <a:tr h="81561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b="1" kern="1200" dirty="0" smtClean="0">
                          <a:solidFill>
                            <a:schemeClr val="tx1"/>
                          </a:solidFill>
                          <a:latin typeface="Calisto MT" pitchFamily="18" charset="0"/>
                          <a:ea typeface="+mn-ea"/>
                          <a:cs typeface="+mn-cs"/>
                        </a:rPr>
                        <a:t>ENI CBC </a:t>
                      </a:r>
                    </a:p>
                    <a:p>
                      <a:pPr marL="0" marR="0" indent="0" algn="ctr" defTabSz="914400" rtl="0" eaLnBrk="1" fontAlgn="auto" latinLnBrk="0" hangingPunct="1">
                        <a:lnSpc>
                          <a:spcPct val="100000"/>
                        </a:lnSpc>
                        <a:spcBef>
                          <a:spcPts val="0"/>
                        </a:spcBef>
                        <a:spcAft>
                          <a:spcPts val="0"/>
                        </a:spcAft>
                        <a:buClrTx/>
                        <a:buSzTx/>
                        <a:buFontTx/>
                        <a:buNone/>
                        <a:tabLst/>
                        <a:defRPr/>
                      </a:pPr>
                      <a:r>
                        <a:rPr lang="it-IT" sz="1800" b="1" kern="1200" dirty="0" smtClean="0">
                          <a:solidFill>
                            <a:schemeClr val="tx1"/>
                          </a:solidFill>
                          <a:latin typeface="Calisto MT" pitchFamily="18" charset="0"/>
                          <a:ea typeface="+mn-ea"/>
                          <a:cs typeface="+mn-cs"/>
                        </a:rPr>
                        <a:t>MEDITERRANEAN BASIN</a:t>
                      </a:r>
                      <a:endParaRPr lang="it-IT" sz="1800" b="1" kern="1200" dirty="0">
                        <a:solidFill>
                          <a:schemeClr val="tx1"/>
                        </a:solidFill>
                        <a:latin typeface="Calisto MT" pitchFamily="18" charset="0"/>
                        <a:ea typeface="+mn-ea"/>
                        <a:cs typeface="+mn-cs"/>
                      </a:endParaRPr>
                    </a:p>
                  </a:txBody>
                  <a:tcPr anchor="ctr">
                    <a:cell3D prstMaterial="dkEdge">
                      <a:bevel/>
                      <a:lightRig rig="flood" dir="t"/>
                    </a:cell3D>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b="1" kern="1200" dirty="0" smtClean="0">
                          <a:solidFill>
                            <a:schemeClr val="tx1"/>
                          </a:solidFill>
                          <a:latin typeface="Calisto MT" pitchFamily="18" charset="0"/>
                          <a:ea typeface="+mn-ea"/>
                          <a:cs typeface="+mn-cs"/>
                        </a:rPr>
                        <a:t>ENI Cross Border</a:t>
                      </a:r>
                      <a:endParaRPr lang="it-IT" sz="1800" b="1" kern="1200" dirty="0">
                        <a:solidFill>
                          <a:schemeClr val="tx1"/>
                        </a:solidFill>
                        <a:latin typeface="Calisto MT" pitchFamily="18" charset="0"/>
                        <a:ea typeface="+mn-ea"/>
                        <a:cs typeface="+mn-cs"/>
                      </a:endParaRPr>
                    </a:p>
                  </a:txBody>
                  <a:tcPr anchor="ctr">
                    <a:cell3D prstMaterial="dkEdge">
                      <a:bevel/>
                      <a:lightRig rig="flood" dir="t"/>
                    </a:cell3D>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b="1" kern="1200" dirty="0" smtClean="0">
                          <a:solidFill>
                            <a:schemeClr val="tx1"/>
                          </a:solidFill>
                          <a:latin typeface="Calisto MT" pitchFamily="18" charset="0"/>
                          <a:ea typeface="+mn-ea"/>
                          <a:cs typeface="+mn-cs"/>
                        </a:rPr>
                        <a:t>Sardegna </a:t>
                      </a:r>
                      <a:r>
                        <a:rPr lang="it-IT" sz="1800" b="1" kern="1200" dirty="0" err="1" smtClean="0">
                          <a:solidFill>
                            <a:schemeClr val="tx1"/>
                          </a:solidFill>
                          <a:latin typeface="Calisto MT" pitchFamily="18" charset="0"/>
                          <a:ea typeface="+mn-ea"/>
                          <a:cs typeface="+mn-cs"/>
                        </a:rPr>
                        <a:t>Region</a:t>
                      </a:r>
                      <a:endParaRPr lang="it-IT" sz="1800" b="1" kern="1200" dirty="0">
                        <a:solidFill>
                          <a:schemeClr val="tx1"/>
                        </a:solidFill>
                        <a:latin typeface="Calisto MT" pitchFamily="18" charset="0"/>
                        <a:ea typeface="+mn-ea"/>
                        <a:cs typeface="+mn-cs"/>
                      </a:endParaRPr>
                    </a:p>
                  </a:txBody>
                  <a:tcPr anchor="ctr">
                    <a:cell3D prstMaterial="dkEdge">
                      <a:bevel/>
                      <a:lightRig rig="flood" dir="t"/>
                    </a:cell3D>
                    <a:solidFill>
                      <a:srgbClr val="FFC000"/>
                    </a:solidFill>
                  </a:tcPr>
                </a:tc>
              </a:tr>
              <a:tr h="908786">
                <a:tc>
                  <a:txBody>
                    <a:bodyPr/>
                    <a:lstStyle/>
                    <a:p>
                      <a:pPr algn="ctr"/>
                      <a:r>
                        <a:rPr lang="it-IT" sz="1800" b="1" dirty="0" smtClean="0">
                          <a:latin typeface="Calisto MT" pitchFamily="18" charset="0"/>
                        </a:rPr>
                        <a:t>MED</a:t>
                      </a:r>
                      <a:endParaRPr lang="it-IT" sz="1800" b="1" dirty="0">
                        <a:latin typeface="Calisto MT" pitchFamily="18" charset="0"/>
                      </a:endParaRPr>
                    </a:p>
                  </a:txBody>
                  <a:tcPr anchor="ctr">
                    <a:cell3D prstMaterial="dkEdge">
                      <a:bevel/>
                      <a:lightRig rig="flood" dir="t"/>
                    </a:cell3D>
                    <a:solidFill>
                      <a:schemeClr val="tx2">
                        <a:lumMod val="20000"/>
                        <a:lumOff val="80000"/>
                      </a:schemeClr>
                    </a:solidFill>
                  </a:tcPr>
                </a:tc>
                <a:tc>
                  <a:txBody>
                    <a:bodyPr/>
                    <a:lstStyle/>
                    <a:p>
                      <a:pPr algn="ctr"/>
                      <a:r>
                        <a:rPr lang="it-IT" sz="1800" b="1" i="1" dirty="0" smtClean="0">
                          <a:solidFill>
                            <a:schemeClr val="tx1"/>
                          </a:solidFill>
                          <a:latin typeface="Calisto MT" pitchFamily="18" charset="0"/>
                        </a:rPr>
                        <a:t>ETC Transnational</a:t>
                      </a:r>
                      <a:endParaRPr lang="it-IT" sz="1800" b="1" i="1" dirty="0">
                        <a:solidFill>
                          <a:schemeClr val="tx1"/>
                        </a:solidFill>
                        <a:latin typeface="Calisto MT" pitchFamily="18" charset="0"/>
                      </a:endParaRPr>
                    </a:p>
                  </a:txBody>
                  <a:tcPr anchor="ctr">
                    <a:cell3D prstMaterial="dkEdge">
                      <a:bevel/>
                      <a:lightRig rig="flood" dir="t"/>
                    </a:cell3D>
                    <a:solidFill>
                      <a:schemeClr val="tx2">
                        <a:lumMod val="20000"/>
                        <a:lumOff val="80000"/>
                      </a:schemeClr>
                    </a:solidFill>
                  </a:tcPr>
                </a:tc>
                <a:tc>
                  <a:txBody>
                    <a:bodyPr/>
                    <a:lstStyle/>
                    <a:p>
                      <a:pPr algn="ctr"/>
                      <a:r>
                        <a:rPr lang="it-IT" sz="1800" b="1" dirty="0" smtClean="0">
                          <a:solidFill>
                            <a:schemeClr val="tx1"/>
                          </a:solidFill>
                          <a:latin typeface="Calisto MT" pitchFamily="18" charset="0"/>
                        </a:rPr>
                        <a:t>Provence</a:t>
                      </a:r>
                      <a:r>
                        <a:rPr lang="it-IT" sz="1800" b="1" baseline="0" dirty="0" smtClean="0">
                          <a:solidFill>
                            <a:schemeClr val="tx1"/>
                          </a:solidFill>
                          <a:latin typeface="Calisto MT" pitchFamily="18" charset="0"/>
                        </a:rPr>
                        <a:t> Alpes Cote d’</a:t>
                      </a:r>
                      <a:r>
                        <a:rPr lang="it-IT" sz="1800" b="1" baseline="0" dirty="0" err="1" smtClean="0">
                          <a:solidFill>
                            <a:schemeClr val="tx1"/>
                          </a:solidFill>
                          <a:latin typeface="Calisto MT" pitchFamily="18" charset="0"/>
                        </a:rPr>
                        <a:t>Azur</a:t>
                      </a:r>
                      <a:r>
                        <a:rPr lang="it-IT" sz="1800" b="1" dirty="0" smtClean="0">
                          <a:solidFill>
                            <a:schemeClr val="tx1"/>
                          </a:solidFill>
                          <a:latin typeface="Calisto MT" pitchFamily="18" charset="0"/>
                        </a:rPr>
                        <a:t> (FR)</a:t>
                      </a:r>
                      <a:endParaRPr lang="it-IT" sz="1800" b="1" dirty="0">
                        <a:solidFill>
                          <a:schemeClr val="tx1"/>
                        </a:solidFill>
                        <a:latin typeface="Calisto MT" pitchFamily="18" charset="0"/>
                      </a:endParaRPr>
                    </a:p>
                  </a:txBody>
                  <a:tcPr anchor="ctr">
                    <a:cell3D prstMaterial="dkEdge">
                      <a:bevel/>
                      <a:lightRig rig="flood" dir="t"/>
                    </a:cell3D>
                    <a:solidFill>
                      <a:schemeClr val="tx2">
                        <a:lumMod val="20000"/>
                        <a:lumOff val="80000"/>
                      </a:schemeClr>
                    </a:solidFill>
                  </a:tcPr>
                </a:tc>
              </a:tr>
              <a:tr h="90878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b="1" dirty="0" smtClean="0">
                          <a:latin typeface="Calisto MT" pitchFamily="18" charset="0"/>
                        </a:rPr>
                        <a:t>ADRIATIC – IONIAN</a:t>
                      </a:r>
                      <a:endParaRPr lang="it-IT" sz="1800" b="1" i="1" dirty="0">
                        <a:latin typeface="Calisto MT" pitchFamily="18" charset="0"/>
                      </a:endParaRPr>
                    </a:p>
                  </a:txBody>
                  <a:tcPr anchor="ctr">
                    <a:cell3D prstMaterial="dkEdge">
                      <a:bevel/>
                      <a:lightRig rig="flood" dir="t"/>
                    </a:cell3D>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b="1" i="1" dirty="0" smtClean="0">
                          <a:solidFill>
                            <a:schemeClr val="tx1"/>
                          </a:solidFill>
                          <a:latin typeface="Calisto MT" pitchFamily="18" charset="0"/>
                        </a:rPr>
                        <a:t>ETC Transnational </a:t>
                      </a:r>
                    </a:p>
                    <a:p>
                      <a:pPr algn="ctr"/>
                      <a:endParaRPr lang="it-IT" sz="1800" b="1" i="1" dirty="0">
                        <a:solidFill>
                          <a:schemeClr val="tx1"/>
                        </a:solidFill>
                        <a:latin typeface="Calisto MT" pitchFamily="18" charset="0"/>
                      </a:endParaRPr>
                    </a:p>
                  </a:txBody>
                  <a:tcPr anchor="ctr">
                    <a:cell3D prstMaterial="dkEdge">
                      <a:bevel/>
                      <a:lightRig rig="flood" dir="t"/>
                    </a:cell3D>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b="1" dirty="0" smtClean="0">
                          <a:solidFill>
                            <a:schemeClr val="tx1"/>
                          </a:solidFill>
                          <a:latin typeface="Calisto MT" pitchFamily="18" charset="0"/>
                        </a:rPr>
                        <a:t>Emilia</a:t>
                      </a:r>
                      <a:r>
                        <a:rPr lang="it-IT" sz="1800" b="1" baseline="0" dirty="0" smtClean="0">
                          <a:solidFill>
                            <a:schemeClr val="tx1"/>
                          </a:solidFill>
                          <a:latin typeface="Calisto MT" pitchFamily="18" charset="0"/>
                        </a:rPr>
                        <a:t> – Romagna </a:t>
                      </a:r>
                      <a:r>
                        <a:rPr lang="it-IT" sz="1800" b="1" baseline="0" dirty="0" err="1" smtClean="0">
                          <a:solidFill>
                            <a:schemeClr val="tx1"/>
                          </a:solidFill>
                          <a:latin typeface="Calisto MT" pitchFamily="18" charset="0"/>
                        </a:rPr>
                        <a:t>region</a:t>
                      </a:r>
                      <a:r>
                        <a:rPr lang="it-IT" sz="1800" b="1" baseline="0" dirty="0" smtClean="0">
                          <a:solidFill>
                            <a:schemeClr val="tx1"/>
                          </a:solidFill>
                          <a:latin typeface="Calisto MT" pitchFamily="18" charset="0"/>
                        </a:rPr>
                        <a:t> </a:t>
                      </a:r>
                      <a:endParaRPr lang="it-IT" sz="1800" b="1" dirty="0">
                        <a:solidFill>
                          <a:schemeClr val="tx1"/>
                        </a:solidFill>
                        <a:latin typeface="Calisto MT" pitchFamily="18" charset="0"/>
                      </a:endParaRPr>
                    </a:p>
                  </a:txBody>
                  <a:tcPr anchor="ctr">
                    <a:cell3D prstMaterial="dkEdge">
                      <a:bevel/>
                      <a:lightRig rig="flood" dir="t"/>
                    </a:cell3D>
                    <a:solidFill>
                      <a:srgbClr val="FFC000"/>
                    </a:solidFill>
                  </a:tcPr>
                </a:tc>
              </a:tr>
              <a:tr h="908786">
                <a:tc>
                  <a:txBody>
                    <a:bodyPr/>
                    <a:lstStyle/>
                    <a:p>
                      <a:pPr algn="ctr"/>
                      <a:r>
                        <a:rPr lang="it-IT" sz="1800" b="1" dirty="0" smtClean="0">
                          <a:latin typeface="Calisto MT" pitchFamily="18" charset="0"/>
                        </a:rPr>
                        <a:t>INTERREG</a:t>
                      </a:r>
                      <a:r>
                        <a:rPr lang="it-IT" sz="1800" b="1" baseline="0" dirty="0" smtClean="0">
                          <a:latin typeface="Calisto MT" pitchFamily="18" charset="0"/>
                        </a:rPr>
                        <a:t> EUROPE</a:t>
                      </a:r>
                      <a:endParaRPr lang="it-IT" sz="1800" b="1" dirty="0">
                        <a:latin typeface="Calisto MT" pitchFamily="18" charset="0"/>
                      </a:endParaRPr>
                    </a:p>
                  </a:txBody>
                  <a:tcPr anchor="ctr">
                    <a:cell3D prstMaterial="dkEdge">
                      <a:bevel/>
                      <a:lightRig rig="flood" dir="t"/>
                    </a:cell3D>
                    <a:solidFill>
                      <a:schemeClr val="accent1">
                        <a:lumMod val="20000"/>
                        <a:lumOff val="80000"/>
                      </a:schemeClr>
                    </a:solidFill>
                  </a:tcPr>
                </a:tc>
                <a:tc>
                  <a:txBody>
                    <a:bodyPr/>
                    <a:lstStyle/>
                    <a:p>
                      <a:pPr algn="ctr"/>
                      <a:r>
                        <a:rPr lang="it-IT" sz="1800" b="1" i="1" dirty="0" smtClean="0">
                          <a:solidFill>
                            <a:schemeClr val="tx1"/>
                          </a:solidFill>
                          <a:latin typeface="Calisto MT" pitchFamily="18" charset="0"/>
                        </a:rPr>
                        <a:t>ETC </a:t>
                      </a:r>
                      <a:r>
                        <a:rPr lang="it-IT" sz="1800" b="1" i="1" dirty="0" err="1" smtClean="0">
                          <a:solidFill>
                            <a:schemeClr val="tx1"/>
                          </a:solidFill>
                          <a:latin typeface="Calisto MT" pitchFamily="18" charset="0"/>
                        </a:rPr>
                        <a:t>Interregional</a:t>
                      </a:r>
                      <a:endParaRPr lang="it-IT" sz="1800" b="1" i="1" dirty="0">
                        <a:solidFill>
                          <a:schemeClr val="tx1"/>
                        </a:solidFill>
                        <a:latin typeface="Calisto MT" pitchFamily="18" charset="0"/>
                      </a:endParaRPr>
                    </a:p>
                  </a:txBody>
                  <a:tcPr anchor="ctr">
                    <a:cell3D prstMaterial="dkEdge">
                      <a:bevel/>
                      <a:lightRig rig="flood" dir="t"/>
                    </a:cell3D>
                    <a:solidFill>
                      <a:schemeClr val="accent1">
                        <a:lumMod val="20000"/>
                        <a:lumOff val="80000"/>
                      </a:schemeClr>
                    </a:solidFill>
                  </a:tcPr>
                </a:tc>
                <a:tc>
                  <a:txBody>
                    <a:bodyPr/>
                    <a:lstStyle/>
                    <a:p>
                      <a:pPr algn="ctr"/>
                      <a:r>
                        <a:rPr lang="it-IT" sz="1800" b="1" dirty="0" smtClean="0">
                          <a:solidFill>
                            <a:schemeClr val="tx1"/>
                          </a:solidFill>
                          <a:latin typeface="Calisto MT" pitchFamily="18" charset="0"/>
                        </a:rPr>
                        <a:t>Region Nord – Pas – De Calais (FR)</a:t>
                      </a:r>
                      <a:endParaRPr lang="it-IT" sz="1800" b="1" dirty="0">
                        <a:solidFill>
                          <a:schemeClr val="tx1"/>
                        </a:solidFill>
                        <a:latin typeface="Calisto MT" pitchFamily="18" charset="0"/>
                      </a:endParaRPr>
                    </a:p>
                  </a:txBody>
                  <a:tcPr anchor="ctr">
                    <a:cell3D prstMaterial="dkEdge">
                      <a:bevel/>
                      <a:lightRig rig="flood" dir="t"/>
                    </a:cell3D>
                    <a:solidFill>
                      <a:schemeClr val="accent1">
                        <a:lumMod val="20000"/>
                        <a:lumOff val="80000"/>
                      </a:schemeClr>
                    </a:solidFill>
                  </a:tcPr>
                </a:tc>
              </a:tr>
              <a:tr h="908786">
                <a:tc>
                  <a:txBody>
                    <a:bodyPr/>
                    <a:lstStyle/>
                    <a:p>
                      <a:pPr algn="ctr"/>
                      <a:r>
                        <a:rPr lang="it-IT" sz="1800" b="1" dirty="0" smtClean="0">
                          <a:latin typeface="Calisto MT" pitchFamily="18" charset="0"/>
                        </a:rPr>
                        <a:t>GREECE – ITALY</a:t>
                      </a:r>
                      <a:endParaRPr lang="it-IT" sz="1800" b="1" dirty="0">
                        <a:latin typeface="Calisto MT" pitchFamily="18" charset="0"/>
                      </a:endParaRPr>
                    </a:p>
                  </a:txBody>
                  <a:tcPr anchor="ctr">
                    <a:cell3D prstMaterial="dkEdge">
                      <a:bevel/>
                      <a:lightRig rig="flood" dir="t"/>
                    </a:cell3D>
                    <a:solidFill>
                      <a:srgbClr val="FFC000"/>
                    </a:solidFill>
                  </a:tcPr>
                </a:tc>
                <a:tc>
                  <a:txBody>
                    <a:bodyPr/>
                    <a:lstStyle/>
                    <a:p>
                      <a:pPr algn="ctr"/>
                      <a:r>
                        <a:rPr lang="it-IT" sz="1800" b="1" i="1" dirty="0" smtClean="0">
                          <a:solidFill>
                            <a:schemeClr val="tx1"/>
                          </a:solidFill>
                          <a:latin typeface="Calisto MT" pitchFamily="18" charset="0"/>
                        </a:rPr>
                        <a:t>ETC Cross</a:t>
                      </a:r>
                      <a:r>
                        <a:rPr lang="it-IT" sz="1800" b="1" i="1" baseline="0" dirty="0" smtClean="0">
                          <a:solidFill>
                            <a:schemeClr val="tx1"/>
                          </a:solidFill>
                          <a:latin typeface="Calisto MT" pitchFamily="18" charset="0"/>
                        </a:rPr>
                        <a:t> Border</a:t>
                      </a:r>
                      <a:endParaRPr lang="it-IT" sz="1800" b="1" i="1" dirty="0">
                        <a:solidFill>
                          <a:schemeClr val="tx1"/>
                        </a:solidFill>
                        <a:latin typeface="Calisto MT" pitchFamily="18" charset="0"/>
                      </a:endParaRPr>
                    </a:p>
                  </a:txBody>
                  <a:tcPr anchor="ctr">
                    <a:cell3D prstMaterial="dkEdge">
                      <a:bevel/>
                      <a:lightRig rig="flood" dir="t"/>
                    </a:cell3D>
                    <a:solidFill>
                      <a:srgbClr val="FFC000"/>
                    </a:solidFill>
                  </a:tcPr>
                </a:tc>
                <a:tc>
                  <a:txBody>
                    <a:bodyPr/>
                    <a:lstStyle/>
                    <a:p>
                      <a:pPr algn="ctr"/>
                      <a:r>
                        <a:rPr lang="it-IT" sz="1800" b="1" dirty="0" err="1" smtClean="0">
                          <a:solidFill>
                            <a:schemeClr val="tx1"/>
                          </a:solidFill>
                          <a:latin typeface="Calisto MT" pitchFamily="18" charset="0"/>
                        </a:rPr>
                        <a:t>Greece</a:t>
                      </a:r>
                      <a:endParaRPr lang="it-IT" sz="1800" b="1" dirty="0">
                        <a:solidFill>
                          <a:schemeClr val="tx1"/>
                        </a:solidFill>
                        <a:latin typeface="Calisto MT" pitchFamily="18" charset="0"/>
                      </a:endParaRPr>
                    </a:p>
                  </a:txBody>
                  <a:tcPr anchor="ctr">
                    <a:cell3D prstMaterial="dkEdge">
                      <a:bevel/>
                      <a:lightRig rig="flood" dir="t"/>
                    </a:cell3D>
                    <a:solidFill>
                      <a:srgbClr val="FFC000"/>
                    </a:solidFill>
                  </a:tcPr>
                </a:tc>
              </a:tr>
            </a:tbl>
          </a:graphicData>
        </a:graphic>
      </p:graphicFrame>
    </p:spTree>
    <p:extLst>
      <p:ext uri="{BB962C8B-B14F-4D97-AF65-F5344CB8AC3E}">
        <p14:creationId xmlns:p14="http://schemas.microsoft.com/office/powerpoint/2010/main" val="321335590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CasellaDiTesto 8"/>
          <p:cNvSpPr txBox="1"/>
          <p:nvPr/>
        </p:nvSpPr>
        <p:spPr>
          <a:xfrm>
            <a:off x="285720" y="260648"/>
            <a:ext cx="7272808" cy="461665"/>
          </a:xfrm>
          <a:prstGeom prst="rect">
            <a:avLst/>
          </a:prstGeom>
          <a:noFill/>
        </p:spPr>
        <p:txBody>
          <a:bodyPr wrap="square" rtlCol="0">
            <a:spAutoFit/>
          </a:bodyPr>
          <a:lstStyle/>
          <a:p>
            <a:r>
              <a:rPr lang="it-IT" sz="2400" b="1" dirty="0" smtClean="0">
                <a:solidFill>
                  <a:srgbClr val="002060"/>
                </a:solidFill>
                <a:latin typeface="Constantia" pitchFamily="18" charset="0"/>
              </a:rPr>
              <a:t>ENI CBC - </a:t>
            </a:r>
            <a:r>
              <a:rPr lang="it-IT" sz="2400" b="1" dirty="0" err="1" smtClean="0">
                <a:solidFill>
                  <a:srgbClr val="002060"/>
                </a:solidFill>
                <a:latin typeface="Constantia" pitchFamily="18" charset="0"/>
              </a:rPr>
              <a:t>Mediterranean</a:t>
            </a:r>
            <a:r>
              <a:rPr lang="it-IT" sz="2400" b="1" dirty="0" smtClean="0">
                <a:solidFill>
                  <a:srgbClr val="002060"/>
                </a:solidFill>
                <a:latin typeface="Constantia" pitchFamily="18" charset="0"/>
              </a:rPr>
              <a:t> </a:t>
            </a:r>
            <a:r>
              <a:rPr lang="it-IT" sz="2400" b="1" dirty="0" err="1" smtClean="0">
                <a:solidFill>
                  <a:srgbClr val="002060"/>
                </a:solidFill>
                <a:latin typeface="Constantia" pitchFamily="18" charset="0"/>
              </a:rPr>
              <a:t>Basin</a:t>
            </a:r>
            <a:endParaRPr lang="it-IT" sz="2400" b="1" dirty="0" smtClean="0">
              <a:solidFill>
                <a:srgbClr val="002060"/>
              </a:solidFill>
              <a:latin typeface="Constantia" pitchFamily="18" charset="0"/>
            </a:endParaRPr>
          </a:p>
        </p:txBody>
      </p:sp>
      <p:pic>
        <p:nvPicPr>
          <p:cNvPr id="1026" name="Picture 2" descr="http://www.enpicbcmed.eu/sites/default/files/enp-2014_368x176_0_0.jpg?14243601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307" y="722314"/>
            <a:ext cx="8234398" cy="3938190"/>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300177" y="4869160"/>
            <a:ext cx="8376279" cy="1754326"/>
          </a:xfrm>
          <a:prstGeom prst="rect">
            <a:avLst/>
          </a:prstGeom>
        </p:spPr>
        <p:txBody>
          <a:bodyPr wrap="square">
            <a:spAutoFit/>
          </a:bodyPr>
          <a:lstStyle/>
          <a:p>
            <a:pPr algn="just"/>
            <a:r>
              <a:rPr lang="en-US" i="1" u="sng" dirty="0" smtClean="0"/>
              <a:t>To </a:t>
            </a:r>
            <a:r>
              <a:rPr lang="en-US" i="1" u="sng" dirty="0"/>
              <a:t>foster a fair, equitable and sustainable economic, social and </a:t>
            </a:r>
            <a:r>
              <a:rPr lang="en-US" i="1" u="sng" dirty="0" smtClean="0"/>
              <a:t>territorial development </a:t>
            </a:r>
            <a:r>
              <a:rPr lang="en-US" i="1" u="sng" dirty="0"/>
              <a:t>aiming to advance cross-border integration and </a:t>
            </a:r>
            <a:r>
              <a:rPr lang="en-US" i="1" u="sng" dirty="0" err="1"/>
              <a:t>valorise</a:t>
            </a:r>
            <a:r>
              <a:rPr lang="en-US" i="1" u="sng" dirty="0"/>
              <a:t> participating countries’ territories and values through Business and SME development, Support to education, research, technological development and innovation, Promotion of social inclusion and fight against poverty, Environmental protection, climate change adaptation and mitigation</a:t>
            </a:r>
            <a:endParaRPr lang="it-IT" i="1" u="sng" dirty="0"/>
          </a:p>
        </p:txBody>
      </p:sp>
    </p:spTree>
    <p:extLst>
      <p:ext uri="{BB962C8B-B14F-4D97-AF65-F5344CB8AC3E}">
        <p14:creationId xmlns:p14="http://schemas.microsoft.com/office/powerpoint/2010/main" val="266393457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9" name="Tabella 8"/>
          <p:cNvGraphicFramePr>
            <a:graphicFrameLocks noGrp="1"/>
          </p:cNvGraphicFramePr>
          <p:nvPr>
            <p:extLst>
              <p:ext uri="{D42A27DB-BD31-4B8C-83A1-F6EECF244321}">
                <p14:modId xmlns:p14="http://schemas.microsoft.com/office/powerpoint/2010/main" val="3972922292"/>
              </p:ext>
            </p:extLst>
          </p:nvPr>
        </p:nvGraphicFramePr>
        <p:xfrm>
          <a:off x="179512" y="578297"/>
          <a:ext cx="8640960" cy="2740896"/>
        </p:xfrm>
        <a:graphic>
          <a:graphicData uri="http://schemas.openxmlformats.org/drawingml/2006/table">
            <a:tbl>
              <a:tblPr firstRow="1" bandRow="1">
                <a:tableStyleId>{5940675A-B579-460E-94D1-54222C63F5DA}</a:tableStyleId>
              </a:tblPr>
              <a:tblGrid>
                <a:gridCol w="2088232"/>
                <a:gridCol w="6552728"/>
              </a:tblGrid>
              <a:tr h="328458">
                <a:tc gridSpan="2">
                  <a:txBody>
                    <a:bodyPr/>
                    <a:lstStyle/>
                    <a:p>
                      <a:r>
                        <a:rPr lang="it-IT" sz="1400" b="1" dirty="0" smtClean="0">
                          <a:latin typeface="Constantia" pitchFamily="18" charset="0"/>
                        </a:rPr>
                        <a:t>EU </a:t>
                      </a:r>
                      <a:r>
                        <a:rPr lang="it-IT" sz="1400" b="1" dirty="0" err="1" smtClean="0">
                          <a:latin typeface="Constantia" pitchFamily="18" charset="0"/>
                        </a:rPr>
                        <a:t>countries</a:t>
                      </a:r>
                      <a:r>
                        <a:rPr lang="it-IT" sz="1400" b="1" dirty="0" smtClean="0">
                          <a:latin typeface="Constantia" pitchFamily="18" charset="0"/>
                        </a:rPr>
                        <a:t>  (NUTS</a:t>
                      </a:r>
                      <a:r>
                        <a:rPr lang="it-IT" sz="1400" b="1" baseline="0" dirty="0" smtClean="0">
                          <a:latin typeface="Constantia" pitchFamily="18" charset="0"/>
                        </a:rPr>
                        <a:t> II) </a:t>
                      </a:r>
                      <a:endParaRPr lang="it-IT" sz="1400" b="1" dirty="0">
                        <a:latin typeface="Constantia" pitchFamily="18" charset="0"/>
                      </a:endParaRPr>
                    </a:p>
                  </a:txBody>
                  <a:tcPr/>
                </a:tc>
                <a:tc hMerge="1">
                  <a:txBody>
                    <a:bodyPr/>
                    <a:lstStyle/>
                    <a:p>
                      <a:endParaRPr lang="it-IT" sz="1400" b="1" dirty="0">
                        <a:latin typeface="Constantia" pitchFamily="18" charset="0"/>
                      </a:endParaRPr>
                    </a:p>
                  </a:txBody>
                  <a:tcPr/>
                </a:tc>
              </a:tr>
              <a:tr h="410572">
                <a:tc>
                  <a:txBody>
                    <a:bodyPr/>
                    <a:lstStyle/>
                    <a:p>
                      <a:r>
                        <a:rPr lang="it-IT" sz="1400" b="1" dirty="0" smtClean="0">
                          <a:latin typeface="Constantia" pitchFamily="18" charset="0"/>
                        </a:rPr>
                        <a:t>Cyprus and Malta</a:t>
                      </a:r>
                      <a:endParaRPr lang="it-IT" sz="1400" b="1" dirty="0">
                        <a:latin typeface="Constantia" pitchFamily="18" charset="0"/>
                      </a:endParaRPr>
                    </a:p>
                  </a:txBody>
                  <a:tcPr/>
                </a:tc>
                <a:tc>
                  <a:txBody>
                    <a:bodyPr/>
                    <a:lstStyle/>
                    <a:p>
                      <a:r>
                        <a:rPr lang="it-IT" sz="1400" dirty="0" smtClean="0">
                          <a:latin typeface="Constantia" pitchFamily="18" charset="0"/>
                        </a:rPr>
                        <a:t>Whole </a:t>
                      </a:r>
                      <a:r>
                        <a:rPr lang="it-IT" sz="1400" dirty="0" err="1" smtClean="0">
                          <a:latin typeface="Constantia" pitchFamily="18" charset="0"/>
                        </a:rPr>
                        <a:t>territory</a:t>
                      </a:r>
                      <a:endParaRPr lang="it-IT" sz="1400" dirty="0">
                        <a:latin typeface="Constantia" pitchFamily="18" charset="0"/>
                      </a:endParaRPr>
                    </a:p>
                  </a:txBody>
                  <a:tcPr/>
                </a:tc>
              </a:tr>
              <a:tr h="410572">
                <a:tc>
                  <a:txBody>
                    <a:bodyPr/>
                    <a:lstStyle/>
                    <a:p>
                      <a:r>
                        <a:rPr lang="it-IT" sz="1400" b="1" dirty="0" smtClean="0">
                          <a:latin typeface="Constantia" pitchFamily="18" charset="0"/>
                        </a:rPr>
                        <a:t>France</a:t>
                      </a:r>
                      <a:endParaRPr lang="it-IT" sz="1400" b="1" dirty="0">
                        <a:latin typeface="Constantia" pitchFamily="18" charset="0"/>
                      </a:endParaRPr>
                    </a:p>
                  </a:txBody>
                  <a:tcPr/>
                </a:tc>
                <a:tc>
                  <a:txBody>
                    <a:bodyPr/>
                    <a:lstStyle/>
                    <a:p>
                      <a:r>
                        <a:rPr lang="it-IT" sz="1400" dirty="0" smtClean="0">
                          <a:latin typeface="Constantia" pitchFamily="18" charset="0"/>
                        </a:rPr>
                        <a:t>Corsica, </a:t>
                      </a:r>
                      <a:r>
                        <a:rPr lang="it-IT" sz="1400" dirty="0" err="1" smtClean="0">
                          <a:latin typeface="Constantia" pitchFamily="18" charset="0"/>
                        </a:rPr>
                        <a:t>Languedoc-Roussillon</a:t>
                      </a:r>
                      <a:r>
                        <a:rPr lang="it-IT" sz="1400" dirty="0" smtClean="0">
                          <a:latin typeface="Constantia" pitchFamily="18" charset="0"/>
                        </a:rPr>
                        <a:t>, Provence-Alpes-</a:t>
                      </a:r>
                      <a:r>
                        <a:rPr lang="it-IT" sz="1400" dirty="0" err="1" smtClean="0">
                          <a:latin typeface="Constantia" pitchFamily="18" charset="0"/>
                        </a:rPr>
                        <a:t>Côte</a:t>
                      </a:r>
                      <a:r>
                        <a:rPr lang="it-IT" sz="1400" dirty="0" smtClean="0">
                          <a:latin typeface="Constantia" pitchFamily="18" charset="0"/>
                        </a:rPr>
                        <a:t> d’</a:t>
                      </a:r>
                      <a:r>
                        <a:rPr lang="it-IT" sz="1400" dirty="0" err="1" smtClean="0">
                          <a:latin typeface="Constantia" pitchFamily="18" charset="0"/>
                        </a:rPr>
                        <a:t>Azur</a:t>
                      </a:r>
                      <a:endParaRPr lang="it-IT" sz="1400" dirty="0">
                        <a:latin typeface="Constantia" pitchFamily="18" charset="0"/>
                      </a:endParaRPr>
                    </a:p>
                  </a:txBody>
                  <a:tcPr/>
                </a:tc>
              </a:tr>
              <a:tr h="273715">
                <a:tc>
                  <a:txBody>
                    <a:bodyPr/>
                    <a:lstStyle/>
                    <a:p>
                      <a:r>
                        <a:rPr lang="it-IT" sz="1400" b="1" dirty="0" err="1" smtClean="0">
                          <a:latin typeface="Constantia" pitchFamily="18" charset="0"/>
                        </a:rPr>
                        <a:t>Greece</a:t>
                      </a:r>
                      <a:endParaRPr lang="it-IT" sz="1400" b="1" dirty="0">
                        <a:latin typeface="Constantia" pitchFamily="18" charset="0"/>
                      </a:endParaRPr>
                    </a:p>
                  </a:txBody>
                  <a:tcPr/>
                </a:tc>
                <a:tc>
                  <a:txBody>
                    <a:bodyPr/>
                    <a:lstStyle/>
                    <a:p>
                      <a:r>
                        <a:rPr lang="it-IT" sz="1400" dirty="0" err="1" smtClean="0">
                          <a:latin typeface="Constantia" pitchFamily="18" charset="0"/>
                        </a:rPr>
                        <a:t>Anatoliki</a:t>
                      </a:r>
                      <a:r>
                        <a:rPr lang="it-IT" sz="1400" dirty="0" smtClean="0">
                          <a:latin typeface="Constantia" pitchFamily="18" charset="0"/>
                        </a:rPr>
                        <a:t> </a:t>
                      </a:r>
                      <a:r>
                        <a:rPr lang="it-IT" sz="1400" dirty="0" err="1" smtClean="0">
                          <a:latin typeface="Constantia" pitchFamily="18" charset="0"/>
                        </a:rPr>
                        <a:t>Makedonia</a:t>
                      </a:r>
                      <a:r>
                        <a:rPr lang="it-IT" sz="1400" dirty="0" smtClean="0">
                          <a:latin typeface="Constantia" pitchFamily="18" charset="0"/>
                        </a:rPr>
                        <a:t> - </a:t>
                      </a:r>
                      <a:r>
                        <a:rPr lang="it-IT" sz="1400" dirty="0" err="1" smtClean="0">
                          <a:latin typeface="Constantia" pitchFamily="18" charset="0"/>
                        </a:rPr>
                        <a:t>Thraki</a:t>
                      </a:r>
                      <a:r>
                        <a:rPr lang="it-IT" sz="1400" dirty="0" smtClean="0">
                          <a:latin typeface="Constantia" pitchFamily="18" charset="0"/>
                        </a:rPr>
                        <a:t>, </a:t>
                      </a:r>
                      <a:r>
                        <a:rPr lang="it-IT" sz="1400" dirty="0" err="1" smtClean="0">
                          <a:latin typeface="Constantia" pitchFamily="18" charset="0"/>
                        </a:rPr>
                        <a:t>Kentriki</a:t>
                      </a:r>
                      <a:r>
                        <a:rPr lang="it-IT" sz="1400" dirty="0" smtClean="0">
                          <a:latin typeface="Constantia" pitchFamily="18" charset="0"/>
                        </a:rPr>
                        <a:t> </a:t>
                      </a:r>
                      <a:r>
                        <a:rPr lang="it-IT" sz="1400" dirty="0" err="1" smtClean="0">
                          <a:latin typeface="Constantia" pitchFamily="18" charset="0"/>
                        </a:rPr>
                        <a:t>Makedonia</a:t>
                      </a:r>
                      <a:r>
                        <a:rPr lang="it-IT" sz="1400" dirty="0" smtClean="0">
                          <a:latin typeface="Constantia" pitchFamily="18" charset="0"/>
                        </a:rPr>
                        <a:t>, </a:t>
                      </a:r>
                      <a:r>
                        <a:rPr lang="it-IT" sz="1400" dirty="0" err="1" smtClean="0">
                          <a:latin typeface="Constantia" pitchFamily="18" charset="0"/>
                        </a:rPr>
                        <a:t>Thessalia</a:t>
                      </a:r>
                      <a:r>
                        <a:rPr lang="it-IT" sz="1400" dirty="0" smtClean="0">
                          <a:latin typeface="Constantia" pitchFamily="18" charset="0"/>
                        </a:rPr>
                        <a:t>, </a:t>
                      </a:r>
                      <a:r>
                        <a:rPr lang="it-IT" sz="1400" dirty="0" err="1" smtClean="0">
                          <a:latin typeface="Constantia" pitchFamily="18" charset="0"/>
                        </a:rPr>
                        <a:t>Ipeiros</a:t>
                      </a:r>
                      <a:r>
                        <a:rPr lang="it-IT" sz="1400" dirty="0" smtClean="0">
                          <a:latin typeface="Constantia" pitchFamily="18" charset="0"/>
                        </a:rPr>
                        <a:t>, Ionia Nisia, </a:t>
                      </a:r>
                      <a:r>
                        <a:rPr lang="it-IT" sz="1400" dirty="0" err="1" smtClean="0">
                          <a:latin typeface="Constantia" pitchFamily="18" charset="0"/>
                        </a:rPr>
                        <a:t>Dytiki</a:t>
                      </a:r>
                      <a:r>
                        <a:rPr lang="it-IT" sz="1400" dirty="0" smtClean="0">
                          <a:latin typeface="Constantia" pitchFamily="18" charset="0"/>
                        </a:rPr>
                        <a:t> </a:t>
                      </a:r>
                      <a:r>
                        <a:rPr lang="it-IT" sz="1400" dirty="0" err="1" smtClean="0">
                          <a:latin typeface="Constantia" pitchFamily="18" charset="0"/>
                        </a:rPr>
                        <a:t>Ellada</a:t>
                      </a:r>
                      <a:r>
                        <a:rPr lang="it-IT" sz="1400" dirty="0" smtClean="0">
                          <a:latin typeface="Constantia" pitchFamily="18" charset="0"/>
                        </a:rPr>
                        <a:t>, </a:t>
                      </a:r>
                      <a:r>
                        <a:rPr lang="it-IT" sz="1400" dirty="0" err="1" smtClean="0">
                          <a:latin typeface="Constantia" pitchFamily="18" charset="0"/>
                        </a:rPr>
                        <a:t>Sterea</a:t>
                      </a:r>
                      <a:r>
                        <a:rPr lang="it-IT" sz="1400" dirty="0" smtClean="0">
                          <a:latin typeface="Constantia" pitchFamily="18" charset="0"/>
                        </a:rPr>
                        <a:t> </a:t>
                      </a:r>
                      <a:r>
                        <a:rPr lang="it-IT" sz="1400" dirty="0" err="1" smtClean="0">
                          <a:latin typeface="Constantia" pitchFamily="18" charset="0"/>
                        </a:rPr>
                        <a:t>Ellada</a:t>
                      </a:r>
                      <a:r>
                        <a:rPr lang="it-IT" sz="1400" dirty="0" smtClean="0">
                          <a:latin typeface="Constantia" pitchFamily="18" charset="0"/>
                        </a:rPr>
                        <a:t>, </a:t>
                      </a:r>
                      <a:r>
                        <a:rPr lang="it-IT" sz="1400" dirty="0" err="1" smtClean="0">
                          <a:latin typeface="Constantia" pitchFamily="18" charset="0"/>
                        </a:rPr>
                        <a:t>Peloponnisos</a:t>
                      </a:r>
                      <a:r>
                        <a:rPr lang="it-IT" sz="1400" dirty="0" smtClean="0">
                          <a:latin typeface="Constantia" pitchFamily="18" charset="0"/>
                        </a:rPr>
                        <a:t>, </a:t>
                      </a:r>
                      <a:r>
                        <a:rPr lang="it-IT" sz="1400" dirty="0" err="1" smtClean="0">
                          <a:latin typeface="Constantia" pitchFamily="18" charset="0"/>
                        </a:rPr>
                        <a:t>Attiki</a:t>
                      </a:r>
                      <a:r>
                        <a:rPr lang="it-IT" sz="1400" dirty="0" smtClean="0">
                          <a:latin typeface="Constantia" pitchFamily="18" charset="0"/>
                        </a:rPr>
                        <a:t>, </a:t>
                      </a:r>
                      <a:r>
                        <a:rPr lang="it-IT" sz="1400" dirty="0" err="1" smtClean="0">
                          <a:latin typeface="Constantia" pitchFamily="18" charset="0"/>
                        </a:rPr>
                        <a:t>Voreio</a:t>
                      </a:r>
                      <a:r>
                        <a:rPr lang="it-IT" sz="1400" dirty="0" smtClean="0">
                          <a:latin typeface="Constantia" pitchFamily="18" charset="0"/>
                        </a:rPr>
                        <a:t> </a:t>
                      </a:r>
                      <a:r>
                        <a:rPr lang="it-IT" sz="1400" dirty="0" err="1" smtClean="0">
                          <a:latin typeface="Constantia" pitchFamily="18" charset="0"/>
                        </a:rPr>
                        <a:t>Aigaio</a:t>
                      </a:r>
                      <a:r>
                        <a:rPr lang="it-IT" sz="1400" dirty="0" smtClean="0">
                          <a:latin typeface="Constantia" pitchFamily="18" charset="0"/>
                        </a:rPr>
                        <a:t>, </a:t>
                      </a:r>
                      <a:r>
                        <a:rPr lang="it-IT" sz="1400" dirty="0" err="1" smtClean="0">
                          <a:latin typeface="Constantia" pitchFamily="18" charset="0"/>
                        </a:rPr>
                        <a:t>Notio</a:t>
                      </a:r>
                      <a:r>
                        <a:rPr lang="it-IT" sz="1400" dirty="0" smtClean="0">
                          <a:latin typeface="Constantia" pitchFamily="18" charset="0"/>
                        </a:rPr>
                        <a:t> </a:t>
                      </a:r>
                      <a:r>
                        <a:rPr lang="it-IT" sz="1400" dirty="0" err="1" smtClean="0">
                          <a:latin typeface="Constantia" pitchFamily="18" charset="0"/>
                        </a:rPr>
                        <a:t>Aigaio</a:t>
                      </a:r>
                      <a:r>
                        <a:rPr lang="it-IT" sz="1400" dirty="0" smtClean="0">
                          <a:latin typeface="Constantia" pitchFamily="18" charset="0"/>
                        </a:rPr>
                        <a:t>, </a:t>
                      </a:r>
                      <a:r>
                        <a:rPr lang="it-IT" sz="1400" dirty="0" err="1" smtClean="0">
                          <a:latin typeface="Constantia" pitchFamily="18" charset="0"/>
                        </a:rPr>
                        <a:t>Kriti</a:t>
                      </a:r>
                      <a:endParaRPr lang="it-IT" sz="1400" dirty="0" smtClean="0">
                        <a:latin typeface="Constantia" pitchFamily="18" charset="0"/>
                      </a:endParaRPr>
                    </a:p>
                  </a:txBody>
                  <a:tcPr/>
                </a:tc>
              </a:tr>
              <a:tr h="410572">
                <a:tc>
                  <a:txBody>
                    <a:bodyPr/>
                    <a:lstStyle/>
                    <a:p>
                      <a:r>
                        <a:rPr lang="it-IT" sz="1400" b="1" dirty="0" err="1" smtClean="0">
                          <a:latin typeface="Constantia" pitchFamily="18" charset="0"/>
                        </a:rPr>
                        <a:t>Italy</a:t>
                      </a:r>
                      <a:endParaRPr lang="it-IT" sz="1400" b="1" dirty="0">
                        <a:latin typeface="Constantia" pitchFamily="18" charset="0"/>
                      </a:endParaRPr>
                    </a:p>
                  </a:txBody>
                  <a:tcPr/>
                </a:tc>
                <a:tc>
                  <a:txBody>
                    <a:bodyPr/>
                    <a:lstStyle/>
                    <a:p>
                      <a:r>
                        <a:rPr lang="it-IT" sz="1400" dirty="0" smtClean="0">
                          <a:latin typeface="Constantia" pitchFamily="18" charset="0"/>
                        </a:rPr>
                        <a:t>Basilicata, Calabria, Campania, Lazio, Liguria, Puglia, Sardegna, Sicilia, Toscana</a:t>
                      </a:r>
                      <a:endParaRPr lang="it-IT" sz="1400" dirty="0">
                        <a:latin typeface="Constantia" pitchFamily="18" charset="0"/>
                      </a:endParaRPr>
                    </a:p>
                  </a:txBody>
                  <a:tcPr/>
                </a:tc>
              </a:tr>
              <a:tr h="334104">
                <a:tc>
                  <a:txBody>
                    <a:bodyPr/>
                    <a:lstStyle/>
                    <a:p>
                      <a:r>
                        <a:rPr lang="it-IT" sz="1400" b="1" dirty="0" smtClean="0">
                          <a:latin typeface="Constantia" pitchFamily="18" charset="0"/>
                        </a:rPr>
                        <a:t>Portugal</a:t>
                      </a:r>
                      <a:endParaRPr lang="it-IT" sz="1400" b="1" dirty="0">
                        <a:latin typeface="Constantia"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400" dirty="0" smtClean="0">
                          <a:latin typeface="Constantia" pitchFamily="18" charset="0"/>
                        </a:rPr>
                        <a:t>Algarve</a:t>
                      </a:r>
                      <a:endParaRPr lang="it-IT" sz="1400" b="0" dirty="0" smtClean="0">
                        <a:latin typeface="Constantia" pitchFamily="18" charset="0"/>
                      </a:endParaRPr>
                    </a:p>
                  </a:txBody>
                  <a:tcPr/>
                </a:tc>
              </a:tr>
              <a:tr h="328458">
                <a:tc>
                  <a:txBody>
                    <a:bodyPr/>
                    <a:lstStyle/>
                    <a:p>
                      <a:r>
                        <a:rPr lang="it-IT" sz="1400" b="1" dirty="0" err="1" smtClean="0">
                          <a:latin typeface="Constantia" pitchFamily="18" charset="0"/>
                        </a:rPr>
                        <a:t>Spain</a:t>
                      </a:r>
                      <a:endParaRPr lang="it-IT" sz="1400" b="1" dirty="0">
                        <a:latin typeface="Constantia" pitchFamily="18" charset="0"/>
                      </a:endParaRPr>
                    </a:p>
                  </a:txBody>
                  <a:tcPr/>
                </a:tc>
                <a:tc>
                  <a:txBody>
                    <a:bodyPr/>
                    <a:lstStyle/>
                    <a:p>
                      <a:r>
                        <a:rPr lang="es-ES" sz="1400" kern="1200" baseline="0" dirty="0" smtClean="0">
                          <a:latin typeface="Constantia" pitchFamily="18" charset="0"/>
                        </a:rPr>
                        <a:t>Andalucía, Cataluña, Comunidad Valenciana, Murcia, Islas Baleares, Ceuta, Melilla</a:t>
                      </a:r>
                      <a:endParaRPr lang="it-IT" sz="1400" b="1" dirty="0">
                        <a:latin typeface="Constantia" pitchFamily="18" charset="0"/>
                      </a:endParaRPr>
                    </a:p>
                  </a:txBody>
                  <a:tcPr/>
                </a:tc>
              </a:tr>
            </a:tbl>
          </a:graphicData>
        </a:graphic>
      </p:graphicFrame>
      <p:sp>
        <p:nvSpPr>
          <p:cNvPr id="8" name="CasellaDiTesto 7"/>
          <p:cNvSpPr txBox="1"/>
          <p:nvPr/>
        </p:nvSpPr>
        <p:spPr>
          <a:xfrm>
            <a:off x="167194" y="116632"/>
            <a:ext cx="8712968" cy="400110"/>
          </a:xfrm>
          <a:prstGeom prst="rect">
            <a:avLst/>
          </a:prstGeom>
          <a:noFill/>
        </p:spPr>
        <p:txBody>
          <a:bodyPr wrap="square" rtlCol="0">
            <a:spAutoFit/>
          </a:bodyPr>
          <a:lstStyle/>
          <a:p>
            <a:pPr algn="ctr"/>
            <a:r>
              <a:rPr lang="it-IT" sz="2000" b="1" dirty="0" smtClean="0">
                <a:latin typeface="Constantia" pitchFamily="18" charset="0"/>
              </a:rPr>
              <a:t>ENI Cross Border Cooperation Programmes</a:t>
            </a:r>
            <a:endParaRPr lang="it-IT" sz="2000" b="1" dirty="0">
              <a:latin typeface="Constantia" pitchFamily="18" charset="0"/>
            </a:endParaRPr>
          </a:p>
        </p:txBody>
      </p:sp>
      <p:graphicFrame>
        <p:nvGraphicFramePr>
          <p:cNvPr id="12" name="Tabella 11"/>
          <p:cNvGraphicFramePr>
            <a:graphicFrameLocks noGrp="1"/>
          </p:cNvGraphicFramePr>
          <p:nvPr>
            <p:extLst>
              <p:ext uri="{D42A27DB-BD31-4B8C-83A1-F6EECF244321}">
                <p14:modId xmlns:p14="http://schemas.microsoft.com/office/powerpoint/2010/main" val="1172854834"/>
              </p:ext>
            </p:extLst>
          </p:nvPr>
        </p:nvGraphicFramePr>
        <p:xfrm>
          <a:off x="167194" y="3501008"/>
          <a:ext cx="8653278" cy="3174258"/>
        </p:xfrm>
        <a:graphic>
          <a:graphicData uri="http://schemas.openxmlformats.org/drawingml/2006/table">
            <a:tbl>
              <a:tblPr firstRow="1" bandRow="1">
                <a:tableStyleId>{5940675A-B579-460E-94D1-54222C63F5DA}</a:tableStyleId>
              </a:tblPr>
              <a:tblGrid>
                <a:gridCol w="2604606"/>
                <a:gridCol w="6048672"/>
              </a:tblGrid>
              <a:tr h="381538">
                <a:tc gridSpan="2">
                  <a:txBody>
                    <a:bodyPr/>
                    <a:lstStyle/>
                    <a:p>
                      <a:pPr algn="just"/>
                      <a:r>
                        <a:rPr lang="it-IT" sz="1400" b="1" dirty="0" err="1" smtClean="0">
                          <a:latin typeface="Constantia" pitchFamily="18" charset="0"/>
                        </a:rPr>
                        <a:t>Mediterranean</a:t>
                      </a:r>
                      <a:r>
                        <a:rPr lang="it-IT" sz="1400" b="1" dirty="0" smtClean="0">
                          <a:latin typeface="Constantia" pitchFamily="18" charset="0"/>
                        </a:rPr>
                        <a:t> </a:t>
                      </a:r>
                      <a:r>
                        <a:rPr lang="it-IT" sz="1400" b="1" dirty="0" err="1" smtClean="0">
                          <a:latin typeface="Constantia" pitchFamily="18" charset="0"/>
                        </a:rPr>
                        <a:t>third</a:t>
                      </a:r>
                      <a:r>
                        <a:rPr lang="it-IT" sz="1400" b="1" dirty="0" smtClean="0">
                          <a:latin typeface="Constantia" pitchFamily="18" charset="0"/>
                        </a:rPr>
                        <a:t> </a:t>
                      </a:r>
                      <a:r>
                        <a:rPr lang="it-IT" sz="1400" b="1" dirty="0" err="1" smtClean="0">
                          <a:latin typeface="Constantia" pitchFamily="18" charset="0"/>
                        </a:rPr>
                        <a:t>countries</a:t>
                      </a:r>
                      <a:endParaRPr lang="it-IT" sz="1400" b="1" dirty="0">
                        <a:latin typeface="Constantia" pitchFamily="18" charset="0"/>
                      </a:endParaRPr>
                    </a:p>
                  </a:txBody>
                  <a:tcPr/>
                </a:tc>
                <a:tc hMerge="1">
                  <a:txBody>
                    <a:bodyPr/>
                    <a:lstStyle/>
                    <a:p>
                      <a:pPr algn="just"/>
                      <a:endParaRPr lang="it-IT" sz="1400" b="1" dirty="0">
                        <a:latin typeface="Constantia" pitchFamily="18" charset="0"/>
                      </a:endParaRPr>
                    </a:p>
                  </a:txBody>
                  <a:tcPr/>
                </a:tc>
              </a:tr>
              <a:tr h="338542">
                <a:tc>
                  <a:txBody>
                    <a:bodyPr/>
                    <a:lstStyle/>
                    <a:p>
                      <a:pPr algn="just"/>
                      <a:r>
                        <a:rPr lang="it-IT" sz="1400" b="1" dirty="0" err="1" smtClean="0">
                          <a:latin typeface="Constantia" pitchFamily="18" charset="0"/>
                        </a:rPr>
                        <a:t>Israel</a:t>
                      </a:r>
                      <a:r>
                        <a:rPr lang="it-IT" sz="1400" b="1" dirty="0" smtClean="0">
                          <a:latin typeface="Constantia" pitchFamily="18" charset="0"/>
                        </a:rPr>
                        <a:t>, Palestine, Lebanon</a:t>
                      </a:r>
                      <a:endParaRPr lang="it-IT" sz="1400" b="1" dirty="0">
                        <a:latin typeface="Constantia" pitchFamily="18" charset="0"/>
                      </a:endParaRPr>
                    </a:p>
                  </a:txBody>
                  <a:tcPr/>
                </a:tc>
                <a:tc>
                  <a:txBody>
                    <a:bodyPr/>
                    <a:lstStyle/>
                    <a:p>
                      <a:pPr algn="just"/>
                      <a:r>
                        <a:rPr lang="it-IT" sz="1400" smtClean="0">
                          <a:latin typeface="Constantia" pitchFamily="18" charset="0"/>
                        </a:rPr>
                        <a:t>Whole territory</a:t>
                      </a:r>
                      <a:endParaRPr lang="it-IT" sz="1400" dirty="0">
                        <a:latin typeface="Constantia" pitchFamily="18" charset="0"/>
                      </a:endParaRPr>
                    </a:p>
                  </a:txBody>
                  <a:tcPr/>
                </a:tc>
              </a:tr>
              <a:tr h="381538">
                <a:tc>
                  <a:txBody>
                    <a:bodyPr/>
                    <a:lstStyle/>
                    <a:p>
                      <a:pPr algn="just"/>
                      <a:r>
                        <a:rPr lang="it-IT" sz="1400" b="1" dirty="0" smtClean="0">
                          <a:latin typeface="Constantia" pitchFamily="18" charset="0"/>
                        </a:rPr>
                        <a:t>Algeria</a:t>
                      </a:r>
                      <a:endParaRPr lang="it-IT" sz="1400" b="1" dirty="0">
                        <a:latin typeface="Constantia" pitchFamily="18" charset="0"/>
                      </a:endParaRPr>
                    </a:p>
                  </a:txBody>
                  <a:tcPr/>
                </a:tc>
                <a:tc>
                  <a:txBody>
                    <a:bodyPr/>
                    <a:lstStyle/>
                    <a:p>
                      <a:pPr algn="just"/>
                      <a:r>
                        <a:rPr lang="it-IT" sz="1400" dirty="0" err="1" smtClean="0">
                          <a:latin typeface="Constantia" pitchFamily="18" charset="0"/>
                        </a:rPr>
                        <a:t>Tlemcen</a:t>
                      </a:r>
                      <a:r>
                        <a:rPr lang="it-IT" sz="1400" dirty="0" smtClean="0">
                          <a:latin typeface="Constantia" pitchFamily="18" charset="0"/>
                        </a:rPr>
                        <a:t>, </a:t>
                      </a:r>
                      <a:r>
                        <a:rPr lang="it-IT" sz="1400" dirty="0" err="1" smtClean="0">
                          <a:latin typeface="Constantia" pitchFamily="18" charset="0"/>
                        </a:rPr>
                        <a:t>Ain</a:t>
                      </a:r>
                      <a:r>
                        <a:rPr lang="it-IT" sz="1400" dirty="0" smtClean="0">
                          <a:latin typeface="Constantia" pitchFamily="18" charset="0"/>
                        </a:rPr>
                        <a:t> </a:t>
                      </a:r>
                      <a:r>
                        <a:rPr lang="it-IT" sz="1400" dirty="0" err="1" smtClean="0">
                          <a:latin typeface="Constantia" pitchFamily="18" charset="0"/>
                        </a:rPr>
                        <a:t>Temouchent</a:t>
                      </a:r>
                      <a:r>
                        <a:rPr lang="it-IT" sz="1400" dirty="0" smtClean="0">
                          <a:latin typeface="Constantia" pitchFamily="18" charset="0"/>
                        </a:rPr>
                        <a:t>, Oran, </a:t>
                      </a:r>
                      <a:r>
                        <a:rPr lang="it-IT" sz="1400" dirty="0" err="1" smtClean="0">
                          <a:latin typeface="Constantia" pitchFamily="18" charset="0"/>
                        </a:rPr>
                        <a:t>Mostaganem</a:t>
                      </a:r>
                      <a:r>
                        <a:rPr lang="it-IT" sz="1400" dirty="0" smtClean="0">
                          <a:latin typeface="Constantia" pitchFamily="18" charset="0"/>
                        </a:rPr>
                        <a:t>, </a:t>
                      </a:r>
                      <a:r>
                        <a:rPr lang="it-IT" sz="1400" dirty="0" err="1" smtClean="0">
                          <a:latin typeface="Constantia" pitchFamily="18" charset="0"/>
                        </a:rPr>
                        <a:t>Chlef</a:t>
                      </a:r>
                      <a:r>
                        <a:rPr lang="it-IT" sz="1400" dirty="0" smtClean="0">
                          <a:latin typeface="Constantia" pitchFamily="18" charset="0"/>
                        </a:rPr>
                        <a:t>, </a:t>
                      </a:r>
                      <a:r>
                        <a:rPr lang="it-IT" sz="1400" dirty="0" err="1" smtClean="0">
                          <a:latin typeface="Constantia" pitchFamily="18" charset="0"/>
                        </a:rPr>
                        <a:t>Tipaza</a:t>
                      </a:r>
                      <a:r>
                        <a:rPr lang="it-IT" sz="1400" dirty="0" smtClean="0">
                          <a:latin typeface="Constantia" pitchFamily="18" charset="0"/>
                        </a:rPr>
                        <a:t>, Alger, </a:t>
                      </a:r>
                      <a:r>
                        <a:rPr lang="it-IT" sz="1400" dirty="0" err="1" smtClean="0">
                          <a:latin typeface="Constantia" pitchFamily="18" charset="0"/>
                        </a:rPr>
                        <a:t>Boumerdes</a:t>
                      </a:r>
                      <a:r>
                        <a:rPr lang="it-IT" sz="1400" dirty="0" smtClean="0">
                          <a:latin typeface="Constantia" pitchFamily="18" charset="0"/>
                        </a:rPr>
                        <a:t>, Tizi </a:t>
                      </a:r>
                      <a:r>
                        <a:rPr lang="it-IT" sz="1400" dirty="0" err="1" smtClean="0">
                          <a:latin typeface="Constantia" pitchFamily="18" charset="0"/>
                        </a:rPr>
                        <a:t>Ouzou</a:t>
                      </a:r>
                      <a:r>
                        <a:rPr lang="it-IT" sz="1400" dirty="0" smtClean="0">
                          <a:latin typeface="Constantia" pitchFamily="18" charset="0"/>
                        </a:rPr>
                        <a:t>, </a:t>
                      </a:r>
                      <a:r>
                        <a:rPr lang="it-IT" sz="1400" dirty="0" err="1" smtClean="0">
                          <a:latin typeface="Constantia" pitchFamily="18" charset="0"/>
                        </a:rPr>
                        <a:t>Bejaia</a:t>
                      </a:r>
                      <a:r>
                        <a:rPr lang="it-IT" sz="1400" dirty="0" smtClean="0">
                          <a:latin typeface="Constantia" pitchFamily="18" charset="0"/>
                        </a:rPr>
                        <a:t>, </a:t>
                      </a:r>
                      <a:r>
                        <a:rPr lang="it-IT" sz="1400" dirty="0" err="1" smtClean="0">
                          <a:latin typeface="Constantia" pitchFamily="18" charset="0"/>
                        </a:rPr>
                        <a:t>Jijel</a:t>
                      </a:r>
                      <a:r>
                        <a:rPr lang="it-IT" sz="1400" dirty="0" smtClean="0">
                          <a:latin typeface="Constantia" pitchFamily="18" charset="0"/>
                        </a:rPr>
                        <a:t>, </a:t>
                      </a:r>
                      <a:r>
                        <a:rPr lang="it-IT" sz="1400" dirty="0" err="1" smtClean="0">
                          <a:latin typeface="Constantia" pitchFamily="18" charset="0"/>
                        </a:rPr>
                        <a:t>Skika</a:t>
                      </a:r>
                      <a:r>
                        <a:rPr lang="it-IT" sz="1400" dirty="0" smtClean="0">
                          <a:latin typeface="Constantia" pitchFamily="18" charset="0"/>
                        </a:rPr>
                        <a:t>, Annaba, </a:t>
                      </a:r>
                      <a:r>
                        <a:rPr lang="it-IT" sz="1400" dirty="0" err="1" smtClean="0">
                          <a:latin typeface="Constantia" pitchFamily="18" charset="0"/>
                        </a:rPr>
                        <a:t>El</a:t>
                      </a:r>
                      <a:r>
                        <a:rPr lang="it-IT" sz="1400" dirty="0" smtClean="0">
                          <a:latin typeface="Constantia" pitchFamily="18" charset="0"/>
                        </a:rPr>
                        <a:t> </a:t>
                      </a:r>
                      <a:r>
                        <a:rPr lang="it-IT" sz="1400" dirty="0" err="1" smtClean="0">
                          <a:latin typeface="Constantia" pitchFamily="18" charset="0"/>
                        </a:rPr>
                        <a:t>Tarf</a:t>
                      </a:r>
                      <a:endParaRPr lang="it-IT" sz="1400" dirty="0">
                        <a:latin typeface="Constantia" pitchFamily="18" charset="0"/>
                      </a:endParaRPr>
                    </a:p>
                  </a:txBody>
                  <a:tcPr/>
                </a:tc>
              </a:tr>
              <a:tr h="381538">
                <a:tc>
                  <a:txBody>
                    <a:bodyPr/>
                    <a:lstStyle/>
                    <a:p>
                      <a:pPr algn="just"/>
                      <a:r>
                        <a:rPr lang="it-IT" sz="1400" b="1" dirty="0" err="1" smtClean="0">
                          <a:latin typeface="Constantia" pitchFamily="18" charset="0"/>
                        </a:rPr>
                        <a:t>Egypt</a:t>
                      </a:r>
                      <a:endParaRPr lang="it-IT" sz="1400" b="1" dirty="0">
                        <a:latin typeface="Constantia" pitchFamily="18" charset="0"/>
                      </a:endParaRPr>
                    </a:p>
                  </a:txBody>
                  <a:tcPr/>
                </a:tc>
                <a:tc>
                  <a:txBody>
                    <a:bodyPr/>
                    <a:lstStyle/>
                    <a:p>
                      <a:pPr algn="just"/>
                      <a:r>
                        <a:rPr lang="it-IT" sz="1400" dirty="0" smtClean="0">
                          <a:latin typeface="Constantia" pitchFamily="18" charset="0"/>
                        </a:rPr>
                        <a:t>Marsa </a:t>
                      </a:r>
                      <a:r>
                        <a:rPr lang="it-IT" sz="1400" dirty="0" err="1" smtClean="0">
                          <a:latin typeface="Constantia" pitchFamily="18" charset="0"/>
                        </a:rPr>
                        <a:t>Matruh</a:t>
                      </a:r>
                      <a:r>
                        <a:rPr lang="it-IT" sz="1400" dirty="0" smtClean="0">
                          <a:latin typeface="Constantia" pitchFamily="18" charset="0"/>
                        </a:rPr>
                        <a:t>, Al </a:t>
                      </a:r>
                      <a:r>
                        <a:rPr lang="it-IT" sz="1400" dirty="0" err="1" smtClean="0">
                          <a:latin typeface="Constantia" pitchFamily="18" charset="0"/>
                        </a:rPr>
                        <a:t>Iskandanyah</a:t>
                      </a:r>
                      <a:r>
                        <a:rPr lang="it-IT" sz="1400" dirty="0" smtClean="0">
                          <a:latin typeface="Constantia" pitchFamily="18" charset="0"/>
                        </a:rPr>
                        <a:t>, Al </a:t>
                      </a:r>
                      <a:r>
                        <a:rPr lang="it-IT" sz="1400" dirty="0" err="1" smtClean="0">
                          <a:latin typeface="Constantia" pitchFamily="18" charset="0"/>
                        </a:rPr>
                        <a:t>Buhayrah</a:t>
                      </a:r>
                      <a:r>
                        <a:rPr lang="it-IT" sz="1400" dirty="0" smtClean="0">
                          <a:latin typeface="Constantia" pitchFamily="18" charset="0"/>
                        </a:rPr>
                        <a:t>, </a:t>
                      </a:r>
                      <a:r>
                        <a:rPr lang="it-IT" sz="1400" dirty="0" err="1" smtClean="0">
                          <a:latin typeface="Constantia" pitchFamily="18" charset="0"/>
                        </a:rPr>
                        <a:t>Kafr</a:t>
                      </a:r>
                      <a:r>
                        <a:rPr lang="it-IT" sz="1400" dirty="0" smtClean="0">
                          <a:latin typeface="Constantia" pitchFamily="18" charset="0"/>
                        </a:rPr>
                        <a:t> </a:t>
                      </a:r>
                      <a:r>
                        <a:rPr lang="it-IT" sz="1400" dirty="0" err="1" smtClean="0">
                          <a:latin typeface="Constantia" pitchFamily="18" charset="0"/>
                        </a:rPr>
                        <a:t>ash</a:t>
                      </a:r>
                      <a:r>
                        <a:rPr lang="it-IT" sz="1400" dirty="0" smtClean="0">
                          <a:latin typeface="Constantia" pitchFamily="18" charset="0"/>
                        </a:rPr>
                        <a:t> </a:t>
                      </a:r>
                      <a:r>
                        <a:rPr lang="it-IT" sz="1400" dirty="0" err="1" smtClean="0">
                          <a:latin typeface="Constantia" pitchFamily="18" charset="0"/>
                        </a:rPr>
                        <a:t>Shaykh</a:t>
                      </a:r>
                      <a:r>
                        <a:rPr lang="it-IT" sz="1400" dirty="0" smtClean="0">
                          <a:latin typeface="Constantia" pitchFamily="18" charset="0"/>
                        </a:rPr>
                        <a:t>, Ad </a:t>
                      </a:r>
                      <a:r>
                        <a:rPr lang="it-IT" sz="1400" dirty="0" err="1" smtClean="0">
                          <a:latin typeface="Constantia" pitchFamily="18" charset="0"/>
                        </a:rPr>
                        <a:t>Daqahliyah</a:t>
                      </a:r>
                      <a:r>
                        <a:rPr lang="it-IT" sz="1400" dirty="0" smtClean="0">
                          <a:latin typeface="Constantia" pitchFamily="18" charset="0"/>
                        </a:rPr>
                        <a:t>, </a:t>
                      </a:r>
                      <a:r>
                        <a:rPr lang="it-IT" sz="1400" dirty="0" err="1" smtClean="0">
                          <a:latin typeface="Constantia" pitchFamily="18" charset="0"/>
                        </a:rPr>
                        <a:t>Dumyat</a:t>
                      </a:r>
                      <a:r>
                        <a:rPr lang="it-IT" sz="1400" dirty="0" smtClean="0">
                          <a:latin typeface="Constantia" pitchFamily="18" charset="0"/>
                        </a:rPr>
                        <a:t>, </a:t>
                      </a:r>
                      <a:r>
                        <a:rPr lang="it-IT" sz="1400" dirty="0" err="1" smtClean="0">
                          <a:latin typeface="Constantia" pitchFamily="18" charset="0"/>
                        </a:rPr>
                        <a:t>Ash</a:t>
                      </a:r>
                      <a:r>
                        <a:rPr lang="it-IT" sz="1400" dirty="0" smtClean="0">
                          <a:latin typeface="Constantia" pitchFamily="18" charset="0"/>
                        </a:rPr>
                        <a:t> </a:t>
                      </a:r>
                      <a:r>
                        <a:rPr lang="it-IT" sz="1400" dirty="0" err="1" smtClean="0">
                          <a:latin typeface="Constantia" pitchFamily="18" charset="0"/>
                        </a:rPr>
                        <a:t>Sharquiyah</a:t>
                      </a:r>
                      <a:r>
                        <a:rPr lang="it-IT" sz="1400" dirty="0" smtClean="0">
                          <a:latin typeface="Constantia" pitchFamily="18" charset="0"/>
                        </a:rPr>
                        <a:t>, Al </a:t>
                      </a:r>
                      <a:r>
                        <a:rPr lang="it-IT" sz="1400" dirty="0" err="1" smtClean="0">
                          <a:latin typeface="Constantia" pitchFamily="18" charset="0"/>
                        </a:rPr>
                        <a:t>Isma’iliyah</a:t>
                      </a:r>
                      <a:r>
                        <a:rPr lang="it-IT" sz="1400" dirty="0" smtClean="0">
                          <a:latin typeface="Constantia" pitchFamily="18" charset="0"/>
                        </a:rPr>
                        <a:t>, </a:t>
                      </a:r>
                      <a:r>
                        <a:rPr lang="it-IT" sz="1400" dirty="0" err="1" smtClean="0">
                          <a:latin typeface="Constantia" pitchFamily="18" charset="0"/>
                        </a:rPr>
                        <a:t>Bur</a:t>
                      </a:r>
                      <a:r>
                        <a:rPr lang="it-IT" sz="1400" dirty="0" smtClean="0">
                          <a:latin typeface="Constantia" pitchFamily="18" charset="0"/>
                        </a:rPr>
                        <a:t> </a:t>
                      </a:r>
                      <a:r>
                        <a:rPr lang="it-IT" sz="1400" dirty="0" err="1" smtClean="0">
                          <a:latin typeface="Constantia" pitchFamily="18" charset="0"/>
                        </a:rPr>
                        <a:t>Sa’id</a:t>
                      </a:r>
                      <a:endParaRPr lang="it-IT" sz="1400" dirty="0">
                        <a:latin typeface="Constantia" pitchFamily="18" charset="0"/>
                      </a:endParaRPr>
                    </a:p>
                  </a:txBody>
                  <a:tcPr/>
                </a:tc>
              </a:tr>
              <a:tr h="381538">
                <a:tc>
                  <a:txBody>
                    <a:bodyPr/>
                    <a:lstStyle/>
                    <a:p>
                      <a:pPr algn="just"/>
                      <a:r>
                        <a:rPr lang="it-IT" sz="1400" b="1" dirty="0" smtClean="0">
                          <a:latin typeface="Constantia" pitchFamily="18" charset="0"/>
                        </a:rPr>
                        <a:t>Jordan</a:t>
                      </a:r>
                      <a:endParaRPr lang="it-IT" sz="1400" b="1" dirty="0">
                        <a:latin typeface="Constantia" pitchFamily="18" charset="0"/>
                      </a:endParaRPr>
                    </a:p>
                  </a:txBody>
                  <a:tcPr/>
                </a:tc>
                <a:tc>
                  <a:txBody>
                    <a:bodyPr/>
                    <a:lstStyle/>
                    <a:p>
                      <a:pPr algn="just"/>
                      <a:r>
                        <a:rPr lang="es-ES" sz="1400" dirty="0" smtClean="0">
                          <a:latin typeface="Constantia" pitchFamily="18" charset="0"/>
                        </a:rPr>
                        <a:t>Irbid, Al-Balga, Madaba, Al-Karak, Al- Trafila, Al-Aqaba</a:t>
                      </a:r>
                      <a:endParaRPr lang="it-IT" sz="1400" dirty="0">
                        <a:latin typeface="Constantia" pitchFamily="18" charset="0"/>
                      </a:endParaRPr>
                    </a:p>
                  </a:txBody>
                  <a:tcPr/>
                </a:tc>
              </a:tr>
              <a:tr h="381538">
                <a:tc>
                  <a:txBody>
                    <a:bodyPr/>
                    <a:lstStyle/>
                    <a:p>
                      <a:pPr algn="just"/>
                      <a:r>
                        <a:rPr lang="it-IT" sz="1400" b="1" dirty="0" smtClean="0">
                          <a:latin typeface="Constantia" pitchFamily="18" charset="0"/>
                        </a:rPr>
                        <a:t>Syria</a:t>
                      </a:r>
                      <a:endParaRPr lang="it-IT" sz="1400" b="1" dirty="0">
                        <a:latin typeface="Constantia" pitchFamily="18" charset="0"/>
                      </a:endParaRPr>
                    </a:p>
                  </a:txBody>
                  <a:tcPr/>
                </a:tc>
                <a:tc>
                  <a:txBody>
                    <a:bodyPr/>
                    <a:lstStyle/>
                    <a:p>
                      <a:pPr algn="just"/>
                      <a:r>
                        <a:rPr lang="en-US" sz="1400" dirty="0" err="1" smtClean="0">
                          <a:latin typeface="Constantia" pitchFamily="18" charset="0"/>
                        </a:rPr>
                        <a:t>Latakia</a:t>
                      </a:r>
                      <a:r>
                        <a:rPr lang="en-US" sz="1400" dirty="0" smtClean="0">
                          <a:latin typeface="Constantia" pitchFamily="18" charset="0"/>
                        </a:rPr>
                        <a:t>, </a:t>
                      </a:r>
                      <a:r>
                        <a:rPr lang="en-US" sz="1400" dirty="0" err="1" smtClean="0">
                          <a:latin typeface="Constantia" pitchFamily="18" charset="0"/>
                        </a:rPr>
                        <a:t>Tartous</a:t>
                      </a:r>
                      <a:r>
                        <a:rPr lang="en-US" sz="1400" dirty="0" smtClean="0">
                          <a:latin typeface="Constantia" pitchFamily="18" charset="0"/>
                        </a:rPr>
                        <a:t> (The participation of Syrian State actors in the call is not allowed for the time being. Only non-State actors are admitted).</a:t>
                      </a:r>
                    </a:p>
                  </a:txBody>
                  <a:tcPr/>
                </a:tc>
              </a:tr>
              <a:tr h="381538">
                <a:tc>
                  <a:txBody>
                    <a:bodyPr/>
                    <a:lstStyle/>
                    <a:p>
                      <a:pPr algn="just"/>
                      <a:r>
                        <a:rPr lang="it-IT" sz="1400" b="1" dirty="0" smtClean="0">
                          <a:latin typeface="Constantia" pitchFamily="18" charset="0"/>
                        </a:rPr>
                        <a:t>Tunisia</a:t>
                      </a:r>
                      <a:endParaRPr lang="it-IT" sz="1400" b="1" dirty="0">
                        <a:latin typeface="Constantia" pitchFamily="18" charset="0"/>
                      </a:endParaRPr>
                    </a:p>
                  </a:txBody>
                  <a:tcPr/>
                </a:tc>
                <a:tc>
                  <a:txBody>
                    <a:bodyPr/>
                    <a:lstStyle/>
                    <a:p>
                      <a:pPr algn="just"/>
                      <a:r>
                        <a:rPr lang="it-IT" sz="1400" dirty="0" err="1" smtClean="0">
                          <a:latin typeface="Constantia" pitchFamily="18" charset="0"/>
                        </a:rPr>
                        <a:t>Madanin</a:t>
                      </a:r>
                      <a:r>
                        <a:rPr lang="it-IT" sz="1400" dirty="0" smtClean="0">
                          <a:latin typeface="Constantia" pitchFamily="18" charset="0"/>
                        </a:rPr>
                        <a:t>, </a:t>
                      </a:r>
                      <a:r>
                        <a:rPr lang="it-IT" sz="1400" dirty="0" err="1" smtClean="0">
                          <a:latin typeface="Constantia" pitchFamily="18" charset="0"/>
                        </a:rPr>
                        <a:t>Qabis</a:t>
                      </a:r>
                      <a:r>
                        <a:rPr lang="it-IT" sz="1400" dirty="0" smtClean="0">
                          <a:latin typeface="Constantia" pitchFamily="18" charset="0"/>
                        </a:rPr>
                        <a:t>, </a:t>
                      </a:r>
                      <a:r>
                        <a:rPr lang="it-IT" sz="1400" dirty="0" err="1" smtClean="0">
                          <a:latin typeface="Constantia" pitchFamily="18" charset="0"/>
                        </a:rPr>
                        <a:t>Safaqis</a:t>
                      </a:r>
                      <a:r>
                        <a:rPr lang="it-IT" sz="1400" dirty="0" smtClean="0">
                          <a:latin typeface="Constantia" pitchFamily="18" charset="0"/>
                        </a:rPr>
                        <a:t>, Al </a:t>
                      </a:r>
                      <a:r>
                        <a:rPr lang="it-IT" sz="1400" dirty="0" err="1" smtClean="0">
                          <a:latin typeface="Constantia" pitchFamily="18" charset="0"/>
                        </a:rPr>
                        <a:t>Mahdiyah</a:t>
                      </a:r>
                      <a:r>
                        <a:rPr lang="it-IT" sz="1400" dirty="0" smtClean="0">
                          <a:latin typeface="Constantia" pitchFamily="18" charset="0"/>
                        </a:rPr>
                        <a:t>, Al </a:t>
                      </a:r>
                      <a:r>
                        <a:rPr lang="it-IT" sz="1400" dirty="0" err="1" smtClean="0">
                          <a:latin typeface="Constantia" pitchFamily="18" charset="0"/>
                        </a:rPr>
                        <a:t>Munastir</a:t>
                      </a:r>
                      <a:r>
                        <a:rPr lang="it-IT" sz="1400" dirty="0" smtClean="0">
                          <a:latin typeface="Constantia" pitchFamily="18" charset="0"/>
                        </a:rPr>
                        <a:t>, </a:t>
                      </a:r>
                      <a:r>
                        <a:rPr lang="it-IT" sz="1400" dirty="0" err="1" smtClean="0">
                          <a:latin typeface="Constantia" pitchFamily="18" charset="0"/>
                        </a:rPr>
                        <a:t>Susah</a:t>
                      </a:r>
                      <a:r>
                        <a:rPr lang="it-IT" sz="1400" dirty="0" smtClean="0">
                          <a:latin typeface="Constantia" pitchFamily="18" charset="0"/>
                        </a:rPr>
                        <a:t>, </a:t>
                      </a:r>
                      <a:r>
                        <a:rPr lang="it-IT" sz="1400" dirty="0" err="1" smtClean="0">
                          <a:latin typeface="Constantia" pitchFamily="18" charset="0"/>
                        </a:rPr>
                        <a:t>Nabeul</a:t>
                      </a:r>
                      <a:r>
                        <a:rPr lang="it-IT" sz="1400" dirty="0" smtClean="0">
                          <a:latin typeface="Constantia" pitchFamily="18" charset="0"/>
                        </a:rPr>
                        <a:t>, Bin </a:t>
                      </a:r>
                      <a:r>
                        <a:rPr lang="it-IT" sz="1400" dirty="0" err="1" smtClean="0">
                          <a:latin typeface="Constantia" pitchFamily="18" charset="0"/>
                        </a:rPr>
                        <a:t>Arous</a:t>
                      </a:r>
                      <a:r>
                        <a:rPr lang="it-IT" sz="1400" dirty="0" smtClean="0">
                          <a:latin typeface="Constantia" pitchFamily="18" charset="0"/>
                        </a:rPr>
                        <a:t>, </a:t>
                      </a:r>
                      <a:r>
                        <a:rPr lang="it-IT" sz="1400" dirty="0" err="1" smtClean="0">
                          <a:latin typeface="Constantia" pitchFamily="18" charset="0"/>
                        </a:rPr>
                        <a:t>Tunis</a:t>
                      </a:r>
                      <a:r>
                        <a:rPr lang="it-IT" sz="1400" dirty="0" smtClean="0">
                          <a:latin typeface="Constantia" pitchFamily="18" charset="0"/>
                        </a:rPr>
                        <a:t>, Al </a:t>
                      </a:r>
                      <a:r>
                        <a:rPr lang="it-IT" sz="1400" dirty="0" err="1" smtClean="0">
                          <a:latin typeface="Constantia" pitchFamily="18" charset="0"/>
                        </a:rPr>
                        <a:t>Arianah</a:t>
                      </a:r>
                      <a:r>
                        <a:rPr lang="it-IT" sz="1400" dirty="0" smtClean="0">
                          <a:latin typeface="Constantia" pitchFamily="18" charset="0"/>
                        </a:rPr>
                        <a:t>, </a:t>
                      </a:r>
                      <a:r>
                        <a:rPr lang="it-IT" sz="1400" dirty="0" err="1" smtClean="0">
                          <a:latin typeface="Constantia" pitchFamily="18" charset="0"/>
                        </a:rPr>
                        <a:t>Banzart</a:t>
                      </a:r>
                      <a:r>
                        <a:rPr lang="it-IT" sz="1400" dirty="0" smtClean="0">
                          <a:latin typeface="Constantia" pitchFamily="18" charset="0"/>
                        </a:rPr>
                        <a:t>, </a:t>
                      </a:r>
                      <a:r>
                        <a:rPr lang="it-IT" sz="1400" dirty="0" err="1" smtClean="0">
                          <a:latin typeface="Constantia" pitchFamily="18" charset="0"/>
                        </a:rPr>
                        <a:t>Bajah</a:t>
                      </a:r>
                      <a:r>
                        <a:rPr lang="it-IT" sz="1400" dirty="0" smtClean="0">
                          <a:latin typeface="Constantia" pitchFamily="18" charset="0"/>
                        </a:rPr>
                        <a:t>, </a:t>
                      </a:r>
                      <a:r>
                        <a:rPr lang="it-IT" sz="1400" dirty="0" err="1" smtClean="0">
                          <a:latin typeface="Constantia" pitchFamily="18" charset="0"/>
                        </a:rPr>
                        <a:t>Juridubah</a:t>
                      </a:r>
                      <a:endParaRPr lang="it-IT" sz="1400" dirty="0">
                        <a:latin typeface="Constantia" pitchFamily="18" charset="0"/>
                      </a:endParaRPr>
                    </a:p>
                  </a:txBody>
                  <a:tcPr/>
                </a:tc>
              </a:tr>
            </a:tbl>
          </a:graphicData>
        </a:graphic>
      </p:graphicFrame>
    </p:spTree>
    <p:extLst>
      <p:ext uri="{BB962C8B-B14F-4D97-AF65-F5344CB8AC3E}">
        <p14:creationId xmlns:p14="http://schemas.microsoft.com/office/powerpoint/2010/main" val="85980846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179512" y="151649"/>
            <a:ext cx="6336704" cy="461665"/>
          </a:xfrm>
          <a:prstGeom prst="rect">
            <a:avLst/>
          </a:prstGeom>
          <a:noFill/>
        </p:spPr>
        <p:txBody>
          <a:bodyPr wrap="square" rtlCol="0">
            <a:spAutoFit/>
          </a:bodyPr>
          <a:lstStyle/>
          <a:p>
            <a:r>
              <a:rPr lang="it-IT" sz="2400" b="1" dirty="0" smtClean="0">
                <a:solidFill>
                  <a:srgbClr val="002060"/>
                </a:solidFill>
                <a:latin typeface="Constantia" pitchFamily="18" charset="0"/>
              </a:rPr>
              <a:t>MED Programme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 y="577029"/>
            <a:ext cx="887730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179512" y="5038716"/>
            <a:ext cx="8831138" cy="1200329"/>
          </a:xfrm>
          <a:prstGeom prst="rect">
            <a:avLst/>
          </a:prstGeom>
        </p:spPr>
        <p:txBody>
          <a:bodyPr wrap="square">
            <a:spAutoFit/>
          </a:bodyPr>
          <a:lstStyle/>
          <a:p>
            <a:r>
              <a:rPr lang="en-US" i="1" u="sng" dirty="0" smtClean="0"/>
              <a:t>To </a:t>
            </a:r>
            <a:r>
              <a:rPr lang="en-US" i="1" u="sng" dirty="0"/>
              <a:t>promote sustainable growth in </a:t>
            </a:r>
            <a:r>
              <a:rPr lang="en-US" i="1" u="sng" dirty="0" smtClean="0"/>
              <a:t>the Mediterranean </a:t>
            </a:r>
            <a:r>
              <a:rPr lang="en-US" i="1" u="sng" dirty="0"/>
              <a:t>area by fostering innovative concepts and practices (technologies</a:t>
            </a:r>
            <a:r>
              <a:rPr lang="en-US" i="1" u="sng" dirty="0" smtClean="0"/>
              <a:t>, governance</a:t>
            </a:r>
            <a:r>
              <a:rPr lang="en-US" i="1" u="sng" dirty="0"/>
              <a:t>, innovative services…), reasonable use of resources (energy, water</a:t>
            </a:r>
            <a:r>
              <a:rPr lang="en-US" i="1" u="sng" dirty="0" smtClean="0"/>
              <a:t>, maritime resources</a:t>
            </a:r>
            <a:r>
              <a:rPr lang="en-US" i="1" u="sng" dirty="0"/>
              <a:t>…) and supporting social integration through integrated </a:t>
            </a:r>
            <a:r>
              <a:rPr lang="en-US" i="1" u="sng" dirty="0" smtClean="0"/>
              <a:t>and territorially </a:t>
            </a:r>
            <a:r>
              <a:rPr lang="en-US" i="1" u="sng" dirty="0"/>
              <a:t>based cooperation approach.</a:t>
            </a:r>
            <a:endParaRPr lang="it-IT" i="1" u="sng" dirty="0"/>
          </a:p>
        </p:txBody>
      </p:sp>
    </p:spTree>
    <p:extLst>
      <p:ext uri="{BB962C8B-B14F-4D97-AF65-F5344CB8AC3E}">
        <p14:creationId xmlns:p14="http://schemas.microsoft.com/office/powerpoint/2010/main" val="360055137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395536" y="764704"/>
            <a:ext cx="6336704" cy="523220"/>
          </a:xfrm>
          <a:prstGeom prst="rect">
            <a:avLst/>
          </a:prstGeom>
          <a:noFill/>
        </p:spPr>
        <p:txBody>
          <a:bodyPr wrap="square" rtlCol="0">
            <a:spAutoFit/>
          </a:bodyPr>
          <a:lstStyle/>
          <a:p>
            <a:r>
              <a:rPr lang="it-IT" sz="2800" b="1" dirty="0" smtClean="0">
                <a:solidFill>
                  <a:srgbClr val="002060"/>
                </a:solidFill>
                <a:latin typeface="Constantia" pitchFamily="18" charset="0"/>
              </a:rPr>
              <a:t>MED Programme</a:t>
            </a:r>
          </a:p>
        </p:txBody>
      </p:sp>
      <p:sp>
        <p:nvSpPr>
          <p:cNvPr id="11" name="CasellaDiTesto 10"/>
          <p:cNvSpPr txBox="1"/>
          <p:nvPr/>
        </p:nvSpPr>
        <p:spPr>
          <a:xfrm>
            <a:off x="179512" y="260648"/>
            <a:ext cx="8712968" cy="461665"/>
          </a:xfrm>
          <a:prstGeom prst="rect">
            <a:avLst/>
          </a:prstGeom>
          <a:noFill/>
        </p:spPr>
        <p:txBody>
          <a:bodyPr wrap="square" rtlCol="0">
            <a:spAutoFit/>
          </a:bodyPr>
          <a:lstStyle/>
          <a:p>
            <a:pPr algn="ctr"/>
            <a:r>
              <a:rPr lang="it-IT" sz="2400" b="1" dirty="0" smtClean="0">
                <a:latin typeface="Constantia" pitchFamily="18" charset="0"/>
              </a:rPr>
              <a:t>Transnational Cooperation Programmes</a:t>
            </a:r>
            <a:endParaRPr lang="it-IT" sz="2400" b="1" dirty="0">
              <a:latin typeface="Constantia" pitchFamily="18" charset="0"/>
            </a:endParaRPr>
          </a:p>
        </p:txBody>
      </p:sp>
      <p:graphicFrame>
        <p:nvGraphicFramePr>
          <p:cNvPr id="9" name="Tabella 8"/>
          <p:cNvGraphicFramePr>
            <a:graphicFrameLocks noGrp="1"/>
          </p:cNvGraphicFramePr>
          <p:nvPr>
            <p:extLst>
              <p:ext uri="{D42A27DB-BD31-4B8C-83A1-F6EECF244321}">
                <p14:modId xmlns:p14="http://schemas.microsoft.com/office/powerpoint/2010/main" val="1079621336"/>
              </p:ext>
            </p:extLst>
          </p:nvPr>
        </p:nvGraphicFramePr>
        <p:xfrm>
          <a:off x="251520" y="1412776"/>
          <a:ext cx="7992888" cy="4724400"/>
        </p:xfrm>
        <a:graphic>
          <a:graphicData uri="http://schemas.openxmlformats.org/drawingml/2006/table">
            <a:tbl>
              <a:tblPr firstRow="1" bandRow="1">
                <a:tableStyleId>{5940675A-B579-460E-94D1-54222C63F5DA}</a:tableStyleId>
              </a:tblPr>
              <a:tblGrid>
                <a:gridCol w="1512168"/>
                <a:gridCol w="6480720"/>
              </a:tblGrid>
              <a:tr h="328458">
                <a:tc>
                  <a:txBody>
                    <a:bodyPr/>
                    <a:lstStyle/>
                    <a:p>
                      <a:r>
                        <a:rPr lang="it-IT" sz="1600" b="1" dirty="0" smtClean="0">
                          <a:latin typeface="Constantia" pitchFamily="18" charset="0"/>
                        </a:rPr>
                        <a:t>Country</a:t>
                      </a:r>
                      <a:endParaRPr lang="it-IT" sz="1600" b="1" dirty="0">
                        <a:latin typeface="Constantia" pitchFamily="18" charset="0"/>
                      </a:endParaRPr>
                    </a:p>
                  </a:txBody>
                  <a:tcPr/>
                </a:tc>
                <a:tc>
                  <a:txBody>
                    <a:bodyPr/>
                    <a:lstStyle/>
                    <a:p>
                      <a:r>
                        <a:rPr lang="it-IT" sz="1600" b="1" dirty="0" smtClean="0">
                          <a:latin typeface="Constantia" pitchFamily="18" charset="0"/>
                        </a:rPr>
                        <a:t>NUTS</a:t>
                      </a:r>
                      <a:r>
                        <a:rPr lang="it-IT" sz="1600" b="1" baseline="0" dirty="0" smtClean="0">
                          <a:latin typeface="Constantia" pitchFamily="18" charset="0"/>
                        </a:rPr>
                        <a:t> II </a:t>
                      </a:r>
                      <a:endParaRPr lang="it-IT" sz="1600" b="1" dirty="0">
                        <a:latin typeface="Constantia" pitchFamily="18" charset="0"/>
                      </a:endParaRPr>
                    </a:p>
                  </a:txBody>
                  <a:tcPr/>
                </a:tc>
              </a:tr>
              <a:tr h="410572">
                <a:tc>
                  <a:txBody>
                    <a:bodyPr/>
                    <a:lstStyle/>
                    <a:p>
                      <a:r>
                        <a:rPr lang="it-IT" sz="1600" b="1" dirty="0" err="1" smtClean="0">
                          <a:latin typeface="Constantia" pitchFamily="18" charset="0"/>
                        </a:rPr>
                        <a:t>Greece</a:t>
                      </a:r>
                      <a:endParaRPr lang="it-IT" sz="1600" b="1" dirty="0">
                        <a:latin typeface="Constantia" pitchFamily="18" charset="0"/>
                      </a:endParaRPr>
                    </a:p>
                  </a:txBody>
                  <a:tcPr/>
                </a:tc>
                <a:tc>
                  <a:txBody>
                    <a:bodyPr/>
                    <a:lstStyle/>
                    <a:p>
                      <a:r>
                        <a:rPr lang="it-IT" sz="1600" dirty="0" smtClean="0">
                          <a:latin typeface="Constantia" pitchFamily="18" charset="0"/>
                        </a:rPr>
                        <a:t>Anatoliki Makedonia, Thraki, Kentriki Makedonia, Dytiki Makedonia, Thessalia, Ipeiros, Ionia Nisia, Dytiki Ellada, Sterea Ellada, Peloponnisos, Attiki, Voreio Aigaio, Notio Aigaio, Kriti; </a:t>
                      </a:r>
                      <a:endParaRPr lang="it-IT" sz="1600" dirty="0">
                        <a:latin typeface="Constantia" pitchFamily="18" charset="0"/>
                      </a:endParaRPr>
                    </a:p>
                  </a:txBody>
                  <a:tcPr/>
                </a:tc>
              </a:tr>
              <a:tr h="410572">
                <a:tc>
                  <a:txBody>
                    <a:bodyPr/>
                    <a:lstStyle/>
                    <a:p>
                      <a:r>
                        <a:rPr lang="it-IT" sz="1600" b="1" dirty="0" err="1" smtClean="0">
                          <a:latin typeface="Constantia" pitchFamily="18" charset="0"/>
                        </a:rPr>
                        <a:t>Spain</a:t>
                      </a:r>
                      <a:endParaRPr lang="it-IT" sz="1600" b="1" dirty="0">
                        <a:latin typeface="Constantia" pitchFamily="18" charset="0"/>
                      </a:endParaRPr>
                    </a:p>
                  </a:txBody>
                  <a:tcPr/>
                </a:tc>
                <a:tc>
                  <a:txBody>
                    <a:bodyPr/>
                    <a:lstStyle/>
                    <a:p>
                      <a:r>
                        <a:rPr lang="it-IT" sz="1600" dirty="0" smtClean="0">
                          <a:latin typeface="Constantia" pitchFamily="18" charset="0"/>
                        </a:rPr>
                        <a:t>Aragón, Cataluña, Comunidad Valenciana, Illes Balears, Andalucía, </a:t>
                      </a:r>
                      <a:r>
                        <a:rPr lang="es-ES" sz="1600" dirty="0" smtClean="0">
                          <a:latin typeface="Constantia" pitchFamily="18" charset="0"/>
                        </a:rPr>
                        <a:t>Región de Murcia, Ciudad Autónoma de Ceuta, Ciudad Autónoma de Melilla</a:t>
                      </a:r>
                      <a:endParaRPr lang="it-IT" sz="1600" dirty="0">
                        <a:latin typeface="Constantia" pitchFamily="18" charset="0"/>
                      </a:endParaRPr>
                    </a:p>
                  </a:txBody>
                  <a:tcPr/>
                </a:tc>
              </a:tr>
              <a:tr h="273715">
                <a:tc>
                  <a:txBody>
                    <a:bodyPr/>
                    <a:lstStyle/>
                    <a:p>
                      <a:r>
                        <a:rPr lang="it-IT" sz="1600" b="1" dirty="0" smtClean="0">
                          <a:latin typeface="Constantia" pitchFamily="18" charset="0"/>
                        </a:rPr>
                        <a:t>France</a:t>
                      </a:r>
                      <a:endParaRPr lang="it-IT" sz="1600" b="1" dirty="0">
                        <a:latin typeface="Constantia" pitchFamily="18" charset="0"/>
                      </a:endParaRPr>
                    </a:p>
                  </a:txBody>
                  <a:tcPr/>
                </a:tc>
                <a:tc>
                  <a:txBody>
                    <a:bodyPr/>
                    <a:lstStyle/>
                    <a:p>
                      <a:r>
                        <a:rPr lang="it-IT" sz="1600" dirty="0" smtClean="0">
                          <a:latin typeface="Constantia" pitchFamily="18" charset="0"/>
                        </a:rPr>
                        <a:t>Rhône-Alpes, Languedoc-Roussillon, Provence-Alpes-Côte d'Azur, Corse, </a:t>
                      </a:r>
                      <a:r>
                        <a:rPr lang="it-IT" sz="1600" kern="1200" baseline="0" dirty="0" smtClean="0">
                          <a:latin typeface="Constantia" pitchFamily="18" charset="0"/>
                        </a:rPr>
                        <a:t>Midi-Pyrénées</a:t>
                      </a:r>
                      <a:endParaRPr lang="it-IT" sz="1600" dirty="0">
                        <a:latin typeface="Constantia" pitchFamily="18" charset="0"/>
                      </a:endParaRPr>
                    </a:p>
                  </a:txBody>
                  <a:tcPr/>
                </a:tc>
              </a:tr>
              <a:tr h="410572">
                <a:tc>
                  <a:txBody>
                    <a:bodyPr/>
                    <a:lstStyle/>
                    <a:p>
                      <a:r>
                        <a:rPr lang="it-IT" sz="1600" b="1" dirty="0" err="1" smtClean="0">
                          <a:latin typeface="Constantia" pitchFamily="18" charset="0"/>
                        </a:rPr>
                        <a:t>Italy</a:t>
                      </a:r>
                      <a:endParaRPr lang="it-IT" sz="1600" b="1" dirty="0">
                        <a:latin typeface="Constantia" pitchFamily="18" charset="0"/>
                      </a:endParaRPr>
                    </a:p>
                  </a:txBody>
                  <a:tcPr/>
                </a:tc>
                <a:tc>
                  <a:txBody>
                    <a:bodyPr/>
                    <a:lstStyle/>
                    <a:p>
                      <a:r>
                        <a:rPr lang="it-IT" sz="1600" dirty="0" smtClean="0">
                          <a:latin typeface="Constantia" pitchFamily="18" charset="0"/>
                        </a:rPr>
                        <a:t>Piemonte, Valle d’Aosta,</a:t>
                      </a:r>
                      <a:r>
                        <a:rPr lang="it-IT" sz="1600" baseline="0" dirty="0" smtClean="0">
                          <a:latin typeface="Constantia" pitchFamily="18" charset="0"/>
                        </a:rPr>
                        <a:t> </a:t>
                      </a:r>
                      <a:r>
                        <a:rPr lang="it-IT" sz="1600" dirty="0" smtClean="0">
                          <a:latin typeface="Constantia" pitchFamily="18" charset="0"/>
                        </a:rPr>
                        <a:t>Liguria, Lombardia, Veneto, Friuli Venezia Giulia, Emilia-Romagna, Toscana, Umbria, Marche, Lazio, Abruzzo, Molise, Campania, Puglia, Basilicata, Calabria, Sicilia, Sardegna</a:t>
                      </a:r>
                      <a:endParaRPr lang="it-IT" sz="1600" dirty="0">
                        <a:latin typeface="Constantia" pitchFamily="18" charset="0"/>
                      </a:endParaRPr>
                    </a:p>
                  </a:txBody>
                  <a:tcPr/>
                </a:tc>
              </a:tr>
              <a:tr h="334104">
                <a:tc>
                  <a:txBody>
                    <a:bodyPr/>
                    <a:lstStyle/>
                    <a:p>
                      <a:r>
                        <a:rPr lang="it-IT" sz="1600" b="1" dirty="0" smtClean="0">
                          <a:latin typeface="Constantia" pitchFamily="18" charset="0"/>
                        </a:rPr>
                        <a:t>Portugal</a:t>
                      </a:r>
                      <a:endParaRPr lang="it-IT" sz="1600" b="1" dirty="0">
                        <a:latin typeface="Constantia"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600" dirty="0" smtClean="0">
                          <a:latin typeface="Constantia" pitchFamily="18" charset="0"/>
                        </a:rPr>
                        <a:t>Algarve and Alentejo, Lisboa</a:t>
                      </a:r>
                      <a:endParaRPr lang="it-IT" sz="1600" b="0" dirty="0" smtClean="0">
                        <a:latin typeface="Constantia" pitchFamily="18" charset="0"/>
                      </a:endParaRPr>
                    </a:p>
                  </a:txBody>
                  <a:tcPr/>
                </a:tc>
              </a:tr>
              <a:tr h="328458">
                <a:tc>
                  <a:txBody>
                    <a:bodyPr/>
                    <a:lstStyle/>
                    <a:p>
                      <a:r>
                        <a:rPr lang="it-IT" sz="1600" b="1" dirty="0" smtClean="0">
                          <a:latin typeface="Constantia" pitchFamily="18" charset="0"/>
                        </a:rPr>
                        <a:t>Slovenia</a:t>
                      </a:r>
                      <a:endParaRPr lang="it-IT" sz="1600" b="1" dirty="0">
                        <a:latin typeface="Constantia" pitchFamily="18" charset="0"/>
                      </a:endParaRPr>
                    </a:p>
                  </a:txBody>
                  <a:tcPr/>
                </a:tc>
                <a:tc>
                  <a:txBody>
                    <a:bodyPr/>
                    <a:lstStyle/>
                    <a:p>
                      <a:r>
                        <a:rPr lang="it-IT" sz="1600" kern="1200" baseline="0" dirty="0" smtClean="0">
                          <a:latin typeface="Constantia" pitchFamily="18" charset="0"/>
                        </a:rPr>
                        <a:t>Vzhodna Slovenija, Zahodna Slovenija</a:t>
                      </a:r>
                      <a:endParaRPr lang="it-IT" sz="1600" b="1" dirty="0">
                        <a:latin typeface="Constantia" pitchFamily="18" charset="0"/>
                      </a:endParaRPr>
                    </a:p>
                  </a:txBody>
                  <a:tcPr/>
                </a:tc>
              </a:tr>
              <a:tr h="273715">
                <a:tc>
                  <a:txBody>
                    <a:bodyPr/>
                    <a:lstStyle/>
                    <a:p>
                      <a:r>
                        <a:rPr lang="it-IT" sz="1600" b="1" dirty="0" smtClean="0">
                          <a:latin typeface="Constantia" pitchFamily="18" charset="0"/>
                        </a:rPr>
                        <a:t> </a:t>
                      </a:r>
                      <a:r>
                        <a:rPr lang="it-IT" sz="1600" b="1" dirty="0" err="1" smtClean="0">
                          <a:latin typeface="Constantia" pitchFamily="18" charset="0"/>
                        </a:rPr>
                        <a:t>Croatia</a:t>
                      </a:r>
                      <a:endParaRPr lang="it-IT" sz="1600" b="1" dirty="0">
                        <a:latin typeface="Constantia" pitchFamily="18" charset="0"/>
                      </a:endParaRPr>
                    </a:p>
                  </a:txBody>
                  <a:tcPr/>
                </a:tc>
                <a:tc>
                  <a:txBody>
                    <a:bodyPr/>
                    <a:lstStyle/>
                    <a:p>
                      <a:r>
                        <a:rPr lang="it-IT" sz="1600" kern="1200" baseline="0" dirty="0" smtClean="0">
                          <a:latin typeface="Constantia" pitchFamily="18" charset="0"/>
                        </a:rPr>
                        <a:t>Jadranska Hrvatska, Kontinentalna Hrvatska</a:t>
                      </a:r>
                      <a:endParaRPr lang="it-IT" sz="1600" b="0" dirty="0">
                        <a:latin typeface="Constantia" pitchFamily="18" charset="0"/>
                      </a:endParaRPr>
                    </a:p>
                  </a:txBody>
                  <a:tcPr/>
                </a:tc>
              </a:tr>
              <a:tr h="273715">
                <a:tc gridSpan="2">
                  <a:txBody>
                    <a:bodyPr/>
                    <a:lstStyle/>
                    <a:p>
                      <a:r>
                        <a:rPr lang="it-IT" sz="1600" b="1" dirty="0" smtClean="0">
                          <a:latin typeface="Constantia" pitchFamily="18" charset="0"/>
                        </a:rPr>
                        <a:t>Cyprus, Malta, Albania,</a:t>
                      </a:r>
                      <a:r>
                        <a:rPr lang="it-IT" sz="1600" b="1" baseline="0" dirty="0" smtClean="0">
                          <a:latin typeface="Constantia" pitchFamily="18" charset="0"/>
                        </a:rPr>
                        <a:t> Bosnia, Montenegro, UK (Gibraltar)</a:t>
                      </a:r>
                      <a:endParaRPr lang="it-IT" sz="1600" b="1" dirty="0">
                        <a:latin typeface="Constantia" pitchFamily="18" charset="0"/>
                      </a:endParaRPr>
                    </a:p>
                  </a:txBody>
                  <a:tcPr/>
                </a:tc>
                <a:tc hMerge="1">
                  <a:txBody>
                    <a:bodyPr/>
                    <a:lstStyle/>
                    <a:p>
                      <a:endParaRPr lang="it-IT" sz="1600" b="0" dirty="0">
                        <a:latin typeface="Constantia" pitchFamily="18" charset="0"/>
                      </a:endParaRPr>
                    </a:p>
                  </a:txBody>
                  <a:tcPr/>
                </a:tc>
              </a:tr>
            </a:tbl>
          </a:graphicData>
        </a:graphic>
      </p:graphicFrame>
    </p:spTree>
    <p:extLst>
      <p:ext uri="{BB962C8B-B14F-4D97-AF65-F5344CB8AC3E}">
        <p14:creationId xmlns:p14="http://schemas.microsoft.com/office/powerpoint/2010/main" val="163721775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298443" y="260648"/>
            <a:ext cx="7416824" cy="461665"/>
          </a:xfrm>
          <a:prstGeom prst="rect">
            <a:avLst/>
          </a:prstGeom>
          <a:noFill/>
        </p:spPr>
        <p:txBody>
          <a:bodyPr wrap="square" rtlCol="0">
            <a:spAutoFit/>
          </a:bodyPr>
          <a:lstStyle/>
          <a:p>
            <a:r>
              <a:rPr lang="it-IT" sz="2400" b="1" dirty="0" smtClean="0">
                <a:solidFill>
                  <a:srgbClr val="002060"/>
                </a:solidFill>
                <a:latin typeface="Constantia" pitchFamily="18" charset="0"/>
              </a:rPr>
              <a:t>ADRIATIC – IONIAN Transnational Programme</a:t>
            </a:r>
          </a:p>
        </p:txBody>
      </p:sp>
      <p:pic>
        <p:nvPicPr>
          <p:cNvPr id="512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058" y="784591"/>
            <a:ext cx="8017973" cy="52888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023029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251520" y="116632"/>
            <a:ext cx="7344816" cy="461665"/>
          </a:xfrm>
          <a:prstGeom prst="rect">
            <a:avLst/>
          </a:prstGeom>
          <a:noFill/>
        </p:spPr>
        <p:txBody>
          <a:bodyPr wrap="square" rtlCol="0">
            <a:spAutoFit/>
          </a:bodyPr>
          <a:lstStyle/>
          <a:p>
            <a:r>
              <a:rPr lang="it-IT" sz="2400" b="1" dirty="0" smtClean="0">
                <a:solidFill>
                  <a:srgbClr val="002060"/>
                </a:solidFill>
                <a:latin typeface="Constantia" pitchFamily="18" charset="0"/>
              </a:rPr>
              <a:t>ADRIATIC – IONIAN Transnational Programme</a:t>
            </a:r>
          </a:p>
        </p:txBody>
      </p:sp>
      <p:graphicFrame>
        <p:nvGraphicFramePr>
          <p:cNvPr id="14" name="Tabella 13"/>
          <p:cNvGraphicFramePr>
            <a:graphicFrameLocks noGrp="1"/>
          </p:cNvGraphicFramePr>
          <p:nvPr>
            <p:extLst>
              <p:ext uri="{D42A27DB-BD31-4B8C-83A1-F6EECF244321}">
                <p14:modId xmlns:p14="http://schemas.microsoft.com/office/powerpoint/2010/main" val="1169232947"/>
              </p:ext>
            </p:extLst>
          </p:nvPr>
        </p:nvGraphicFramePr>
        <p:xfrm>
          <a:off x="326109" y="908720"/>
          <a:ext cx="7992888" cy="3168104"/>
        </p:xfrm>
        <a:graphic>
          <a:graphicData uri="http://schemas.openxmlformats.org/drawingml/2006/table">
            <a:tbl>
              <a:tblPr firstRow="1" bandRow="1">
                <a:tableStyleId>{5940675A-B579-460E-94D1-54222C63F5DA}</a:tableStyleId>
              </a:tblPr>
              <a:tblGrid>
                <a:gridCol w="1512168"/>
                <a:gridCol w="6480720"/>
              </a:tblGrid>
              <a:tr h="328458">
                <a:tc>
                  <a:txBody>
                    <a:bodyPr/>
                    <a:lstStyle/>
                    <a:p>
                      <a:r>
                        <a:rPr lang="it-IT" b="1" dirty="0" smtClean="0">
                          <a:latin typeface="Constantia" pitchFamily="18" charset="0"/>
                        </a:rPr>
                        <a:t>Country</a:t>
                      </a:r>
                      <a:endParaRPr lang="it-IT" b="1" dirty="0">
                        <a:latin typeface="Constantia" pitchFamily="18" charset="0"/>
                      </a:endParaRPr>
                    </a:p>
                  </a:txBody>
                  <a:tcPr/>
                </a:tc>
                <a:tc>
                  <a:txBody>
                    <a:bodyPr/>
                    <a:lstStyle/>
                    <a:p>
                      <a:r>
                        <a:rPr lang="it-IT" b="1" dirty="0" smtClean="0">
                          <a:latin typeface="Constantia" pitchFamily="18" charset="0"/>
                        </a:rPr>
                        <a:t>NUTS</a:t>
                      </a:r>
                      <a:r>
                        <a:rPr lang="it-IT" b="1" baseline="0" dirty="0" smtClean="0">
                          <a:latin typeface="Constantia" pitchFamily="18" charset="0"/>
                        </a:rPr>
                        <a:t> II (Core Areas)</a:t>
                      </a:r>
                      <a:endParaRPr lang="it-IT" b="1" dirty="0">
                        <a:latin typeface="Constantia" pitchFamily="18" charset="0"/>
                      </a:endParaRPr>
                    </a:p>
                  </a:txBody>
                  <a:tcPr/>
                </a:tc>
              </a:tr>
              <a:tr h="410572">
                <a:tc>
                  <a:txBody>
                    <a:bodyPr/>
                    <a:lstStyle/>
                    <a:p>
                      <a:r>
                        <a:rPr lang="it-IT" sz="1600" b="1" dirty="0" err="1" smtClean="0">
                          <a:latin typeface="Constantia" pitchFamily="18" charset="0"/>
                        </a:rPr>
                        <a:t>Greece</a:t>
                      </a:r>
                      <a:endParaRPr lang="it-IT" sz="1600" b="1" dirty="0">
                        <a:latin typeface="Constantia" pitchFamily="18" charset="0"/>
                      </a:endParaRPr>
                    </a:p>
                  </a:txBody>
                  <a:tcPr/>
                </a:tc>
                <a:tc>
                  <a:txBody>
                    <a:bodyPr/>
                    <a:lstStyle/>
                    <a:p>
                      <a:r>
                        <a:rPr lang="it-IT" sz="1600" dirty="0" smtClean="0">
                          <a:latin typeface="Constantia" pitchFamily="18" charset="0"/>
                        </a:rPr>
                        <a:t>Anatoliki Makedonia, Thraki, Kentriki Makedonia, Dytiki Makedonia, Thessalia, Ipeiros, Ionia Nisia, Dytiki Ellada, Sterea Ellada, Peloponnisos, Attiki, Voreio Aigaio, Notio Aigaio, Kriti,</a:t>
                      </a:r>
                      <a:endParaRPr lang="it-IT" sz="1600" dirty="0">
                        <a:latin typeface="Constantia" pitchFamily="18" charset="0"/>
                      </a:endParaRPr>
                    </a:p>
                  </a:txBody>
                  <a:tcPr/>
                </a:tc>
              </a:tr>
              <a:tr h="410572">
                <a:tc>
                  <a:txBody>
                    <a:bodyPr/>
                    <a:lstStyle/>
                    <a:p>
                      <a:r>
                        <a:rPr lang="it-IT" sz="1600" b="1" dirty="0" err="1" smtClean="0">
                          <a:latin typeface="Constantia" pitchFamily="18" charset="0"/>
                        </a:rPr>
                        <a:t>Croatia</a:t>
                      </a:r>
                      <a:endParaRPr lang="it-IT" sz="1600" b="1" dirty="0">
                        <a:latin typeface="Constantia" pitchFamily="18" charset="0"/>
                      </a:endParaRPr>
                    </a:p>
                  </a:txBody>
                  <a:tcPr/>
                </a:tc>
                <a:tc>
                  <a:txBody>
                    <a:bodyPr/>
                    <a:lstStyle/>
                    <a:p>
                      <a:r>
                        <a:rPr lang="it-IT" sz="1600" dirty="0" smtClean="0">
                          <a:latin typeface="Constantia" pitchFamily="18" charset="0"/>
                        </a:rPr>
                        <a:t>Jadranska Hrvatska, Kontinentalna Hrvatska</a:t>
                      </a:r>
                      <a:endParaRPr lang="it-IT" sz="1600" dirty="0">
                        <a:latin typeface="Constantia" pitchFamily="18" charset="0"/>
                      </a:endParaRPr>
                    </a:p>
                  </a:txBody>
                  <a:tcPr/>
                </a:tc>
              </a:tr>
              <a:tr h="273715">
                <a:tc>
                  <a:txBody>
                    <a:bodyPr/>
                    <a:lstStyle/>
                    <a:p>
                      <a:r>
                        <a:rPr lang="it-IT" sz="1600" b="1" dirty="0" err="1" smtClean="0">
                          <a:latin typeface="Constantia" pitchFamily="18" charset="0"/>
                        </a:rPr>
                        <a:t>Italy</a:t>
                      </a:r>
                      <a:endParaRPr lang="it-IT" sz="1600" b="1" dirty="0">
                        <a:latin typeface="Constantia" pitchFamily="18" charset="0"/>
                      </a:endParaRPr>
                    </a:p>
                  </a:txBody>
                  <a:tcPr/>
                </a:tc>
                <a:tc>
                  <a:txBody>
                    <a:bodyPr/>
                    <a:lstStyle/>
                    <a:p>
                      <a:r>
                        <a:rPr lang="it-IT" sz="1600" dirty="0" smtClean="0">
                          <a:latin typeface="Constantia" pitchFamily="18" charset="0"/>
                        </a:rPr>
                        <a:t>Lombardia, Abruzzo, Molise, Puglia, Basilicata, Calabria, Sicilia, Provincia Autonoma di Bolzano/Bozen, Provincia Autonoma di Trento, Veneto, Friuli-Venezia Giulia, Emilia-Romagna, Umbria, Marche</a:t>
                      </a:r>
                      <a:endParaRPr lang="it-IT" sz="1600" dirty="0">
                        <a:latin typeface="Constantia" pitchFamily="18" charset="0"/>
                      </a:endParaRPr>
                    </a:p>
                  </a:txBody>
                  <a:tcPr/>
                </a:tc>
              </a:tr>
              <a:tr h="410572">
                <a:tc>
                  <a:txBody>
                    <a:bodyPr/>
                    <a:lstStyle/>
                    <a:p>
                      <a:r>
                        <a:rPr lang="it-IT" sz="1600" b="1" dirty="0" smtClean="0">
                          <a:latin typeface="Constantia" pitchFamily="18" charset="0"/>
                        </a:rPr>
                        <a:t>Slovenia</a:t>
                      </a:r>
                      <a:endParaRPr lang="it-IT" sz="1600" b="1" dirty="0">
                        <a:latin typeface="Constantia" pitchFamily="18" charset="0"/>
                      </a:endParaRPr>
                    </a:p>
                  </a:txBody>
                  <a:tcPr/>
                </a:tc>
                <a:tc>
                  <a:txBody>
                    <a:bodyPr/>
                    <a:lstStyle/>
                    <a:p>
                      <a:r>
                        <a:rPr lang="it-IT" sz="1600" dirty="0" smtClean="0">
                          <a:latin typeface="Constantia" pitchFamily="18" charset="0"/>
                        </a:rPr>
                        <a:t>Vzhodna Slovenija, Zahodna Slovenija</a:t>
                      </a:r>
                      <a:endParaRPr lang="it-IT" sz="1600" dirty="0">
                        <a:latin typeface="Constantia" pitchFamily="18" charset="0"/>
                      </a:endParaRPr>
                    </a:p>
                  </a:txBody>
                  <a:tcPr/>
                </a:tc>
              </a:tr>
              <a:tr h="334104">
                <a:tc gridSpan="2">
                  <a:txBody>
                    <a:bodyPr/>
                    <a:lstStyle/>
                    <a:p>
                      <a:r>
                        <a:rPr lang="it-IT" sz="1600" b="1" dirty="0" smtClean="0">
                          <a:latin typeface="Constantia" pitchFamily="18" charset="0"/>
                        </a:rPr>
                        <a:t>Albania, BiH, Montenegro,</a:t>
                      </a:r>
                      <a:r>
                        <a:rPr lang="it-IT" sz="1600" b="1" baseline="0" dirty="0" smtClean="0">
                          <a:latin typeface="Constantia" pitchFamily="18" charset="0"/>
                        </a:rPr>
                        <a:t> Serbia</a:t>
                      </a:r>
                      <a:endParaRPr lang="it-IT" sz="1600" b="1" dirty="0">
                        <a:latin typeface="Constantia" pitchFamily="18" charset="0"/>
                      </a:endParaRPr>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t-IT" sz="1600" b="0" dirty="0" smtClean="0"/>
                    </a:p>
                  </a:txBody>
                  <a:tcPr/>
                </a:tc>
              </a:tr>
            </a:tbl>
          </a:graphicData>
        </a:graphic>
      </p:graphicFrame>
      <p:sp>
        <p:nvSpPr>
          <p:cNvPr id="2" name="Rettangolo 1"/>
          <p:cNvSpPr/>
          <p:nvPr/>
        </p:nvSpPr>
        <p:spPr>
          <a:xfrm>
            <a:off x="226036" y="4509120"/>
            <a:ext cx="8090380" cy="1200329"/>
          </a:xfrm>
          <a:prstGeom prst="rect">
            <a:avLst/>
          </a:prstGeom>
        </p:spPr>
        <p:txBody>
          <a:bodyPr wrap="square">
            <a:spAutoFit/>
          </a:bodyPr>
          <a:lstStyle/>
          <a:p>
            <a:pPr algn="just"/>
            <a:r>
              <a:rPr lang="en-US" i="1" u="sng" dirty="0" smtClean="0"/>
              <a:t>To </a:t>
            </a:r>
            <a:r>
              <a:rPr lang="en-US" i="1" u="sng" dirty="0"/>
              <a:t>act as a policy driver and governance innovator fostering European integration among Member and non-Member states, </a:t>
            </a:r>
            <a:r>
              <a:rPr lang="en-US" i="1" u="sng" dirty="0" err="1"/>
              <a:t>utilising</a:t>
            </a:r>
            <a:r>
              <a:rPr lang="en-US" i="1" u="sng" dirty="0"/>
              <a:t> the rich natural, cultural and human resources surrounding the Adriatic and Ionian seas and enhancing economic, social and territorial cohesion in the </a:t>
            </a:r>
            <a:r>
              <a:rPr lang="en-US" i="1" u="sng" dirty="0" err="1"/>
              <a:t>programme</a:t>
            </a:r>
            <a:r>
              <a:rPr lang="en-US" i="1" u="sng" dirty="0"/>
              <a:t> area.</a:t>
            </a:r>
            <a:endParaRPr lang="it-IT" i="1" u="sng" dirty="0"/>
          </a:p>
        </p:txBody>
      </p:sp>
    </p:spTree>
    <p:extLst>
      <p:ext uri="{BB962C8B-B14F-4D97-AF65-F5344CB8AC3E}">
        <p14:creationId xmlns:p14="http://schemas.microsoft.com/office/powerpoint/2010/main" val="79818871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CasellaDiTesto 7"/>
          <p:cNvSpPr txBox="1"/>
          <p:nvPr/>
        </p:nvSpPr>
        <p:spPr>
          <a:xfrm>
            <a:off x="153806" y="332656"/>
            <a:ext cx="7920880" cy="461665"/>
          </a:xfrm>
          <a:prstGeom prst="rect">
            <a:avLst/>
          </a:prstGeom>
          <a:noFill/>
        </p:spPr>
        <p:txBody>
          <a:bodyPr wrap="square" rtlCol="0">
            <a:spAutoFit/>
          </a:bodyPr>
          <a:lstStyle/>
          <a:p>
            <a:r>
              <a:rPr lang="it-IT" sz="2400" b="1" dirty="0" smtClean="0">
                <a:solidFill>
                  <a:srgbClr val="002060"/>
                </a:solidFill>
                <a:latin typeface="Constantia" pitchFamily="18" charset="0"/>
              </a:rPr>
              <a:t>INTERREG Europe </a:t>
            </a:r>
            <a:r>
              <a:rPr lang="it-IT" sz="2000" dirty="0" smtClean="0">
                <a:solidFill>
                  <a:srgbClr val="002060"/>
                </a:solidFill>
                <a:latin typeface="Constantia" pitchFamily="18" charset="0"/>
              </a:rPr>
              <a:t>(</a:t>
            </a:r>
            <a:r>
              <a:rPr lang="it-IT" sz="2000" dirty="0" err="1" smtClean="0">
                <a:solidFill>
                  <a:srgbClr val="002060"/>
                </a:solidFill>
                <a:latin typeface="Constantia" pitchFamily="18" charset="0"/>
              </a:rPr>
              <a:t>former</a:t>
            </a:r>
            <a:r>
              <a:rPr lang="it-IT" sz="2000" dirty="0" smtClean="0">
                <a:solidFill>
                  <a:srgbClr val="002060"/>
                </a:solidFill>
                <a:latin typeface="Constantia" pitchFamily="18" charset="0"/>
              </a:rPr>
              <a:t> Interreg IV C)</a:t>
            </a:r>
            <a:endParaRPr lang="it-IT" sz="2000" dirty="0">
              <a:solidFill>
                <a:srgbClr val="002060"/>
              </a:solidFill>
              <a:latin typeface="Constantia" pitchFamily="18" charset="0"/>
            </a:endParaRPr>
          </a:p>
        </p:txBody>
      </p:sp>
      <p:pic>
        <p:nvPicPr>
          <p:cNvPr id="6146" name="Picture 2" descr="INTERREG EUROPE eligibility ma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794321"/>
            <a:ext cx="7072362" cy="5639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56070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CasellaDiTesto 7"/>
          <p:cNvSpPr txBox="1"/>
          <p:nvPr/>
        </p:nvSpPr>
        <p:spPr>
          <a:xfrm>
            <a:off x="151582" y="476672"/>
            <a:ext cx="7920880" cy="461665"/>
          </a:xfrm>
          <a:prstGeom prst="rect">
            <a:avLst/>
          </a:prstGeom>
          <a:noFill/>
        </p:spPr>
        <p:txBody>
          <a:bodyPr wrap="square" rtlCol="0">
            <a:spAutoFit/>
          </a:bodyPr>
          <a:lstStyle/>
          <a:p>
            <a:r>
              <a:rPr lang="it-IT" sz="2400" b="1" dirty="0" smtClean="0">
                <a:solidFill>
                  <a:srgbClr val="002060"/>
                </a:solidFill>
                <a:latin typeface="Constantia" pitchFamily="18" charset="0"/>
              </a:rPr>
              <a:t>INTERREG Europe</a:t>
            </a:r>
            <a:endParaRPr lang="it-IT" sz="2000" dirty="0">
              <a:solidFill>
                <a:srgbClr val="002060"/>
              </a:solidFill>
              <a:latin typeface="Constantia" pitchFamily="18" charset="0"/>
            </a:endParaRPr>
          </a:p>
        </p:txBody>
      </p:sp>
      <p:sp>
        <p:nvSpPr>
          <p:cNvPr id="12" name="CasellaDiTesto 11"/>
          <p:cNvSpPr txBox="1"/>
          <p:nvPr/>
        </p:nvSpPr>
        <p:spPr>
          <a:xfrm>
            <a:off x="115578" y="1196752"/>
            <a:ext cx="7992888" cy="707886"/>
          </a:xfrm>
          <a:prstGeom prst="rect">
            <a:avLst/>
          </a:prstGeom>
          <a:noFill/>
        </p:spPr>
        <p:txBody>
          <a:bodyPr wrap="square" rtlCol="0">
            <a:spAutoFit/>
          </a:bodyPr>
          <a:lstStyle/>
          <a:p>
            <a:r>
              <a:rPr lang="it-IT" sz="2000" b="1" dirty="0" err="1" smtClean="0">
                <a:latin typeface="Constantia" pitchFamily="18" charset="0"/>
              </a:rPr>
              <a:t>Geographic</a:t>
            </a:r>
            <a:r>
              <a:rPr lang="it-IT" sz="2000" b="1" dirty="0" smtClean="0">
                <a:latin typeface="Constantia" pitchFamily="18" charset="0"/>
              </a:rPr>
              <a:t> area</a:t>
            </a:r>
          </a:p>
          <a:p>
            <a:r>
              <a:rPr lang="it-IT" sz="2000" dirty="0" smtClean="0">
                <a:latin typeface="Constantia" pitchFamily="18" charset="0"/>
              </a:rPr>
              <a:t>Whole EU </a:t>
            </a:r>
            <a:r>
              <a:rPr lang="it-IT" sz="2000" dirty="0" err="1" smtClean="0">
                <a:latin typeface="Constantia" pitchFamily="18" charset="0"/>
              </a:rPr>
              <a:t>territory</a:t>
            </a:r>
            <a:r>
              <a:rPr lang="it-IT" sz="2000" dirty="0" smtClean="0">
                <a:latin typeface="Constantia" pitchFamily="18" charset="0"/>
              </a:rPr>
              <a:t>, </a:t>
            </a:r>
            <a:r>
              <a:rPr lang="it-IT" sz="2000" dirty="0" err="1" smtClean="0">
                <a:latin typeface="Constantia" pitchFamily="18" charset="0"/>
              </a:rPr>
              <a:t>Switzerland</a:t>
            </a:r>
            <a:r>
              <a:rPr lang="it-IT" sz="2000" dirty="0" smtClean="0">
                <a:latin typeface="Constantia" pitchFamily="18" charset="0"/>
              </a:rPr>
              <a:t>, </a:t>
            </a:r>
            <a:r>
              <a:rPr lang="it-IT" sz="2000" dirty="0" err="1" smtClean="0">
                <a:latin typeface="Constantia" pitchFamily="18" charset="0"/>
              </a:rPr>
              <a:t>Norway</a:t>
            </a:r>
            <a:endParaRPr lang="it-IT" sz="2000" dirty="0">
              <a:latin typeface="Constantia" pitchFamily="18" charset="0"/>
            </a:endParaRPr>
          </a:p>
        </p:txBody>
      </p:sp>
      <p:sp>
        <p:nvSpPr>
          <p:cNvPr id="2" name="Rettangolo 1"/>
          <p:cNvSpPr/>
          <p:nvPr/>
        </p:nvSpPr>
        <p:spPr>
          <a:xfrm>
            <a:off x="311296" y="2346446"/>
            <a:ext cx="7761166" cy="2308324"/>
          </a:xfrm>
          <a:prstGeom prst="rect">
            <a:avLst/>
          </a:prstGeom>
        </p:spPr>
        <p:txBody>
          <a:bodyPr wrap="square">
            <a:spAutoFit/>
          </a:bodyPr>
          <a:lstStyle/>
          <a:p>
            <a:pPr algn="just"/>
            <a:r>
              <a:rPr lang="en-US" i="1" u="sng" dirty="0"/>
              <a:t>To improve the implementation of policies and </a:t>
            </a:r>
            <a:r>
              <a:rPr lang="en-US" i="1" u="sng" dirty="0" err="1"/>
              <a:t>programmes</a:t>
            </a:r>
            <a:r>
              <a:rPr lang="en-US" i="1" u="sng" dirty="0"/>
              <a:t> for regional development</a:t>
            </a:r>
            <a:r>
              <a:rPr lang="en-US" i="1" u="sng" dirty="0" smtClean="0"/>
              <a:t>, principally </a:t>
            </a:r>
            <a:r>
              <a:rPr lang="en-US" i="1" u="sng" dirty="0"/>
              <a:t>of </a:t>
            </a:r>
            <a:r>
              <a:rPr lang="en-US" i="1" u="sng" dirty="0" err="1"/>
              <a:t>programmes</a:t>
            </a:r>
            <a:r>
              <a:rPr lang="en-US" i="1" u="sng" dirty="0"/>
              <a:t> under the Investment for Growth and Jobs goal and, where relevant</a:t>
            </a:r>
            <a:r>
              <a:rPr lang="en-US" i="1" u="sng" dirty="0" smtClean="0"/>
              <a:t>, of </a:t>
            </a:r>
            <a:r>
              <a:rPr lang="en-US" i="1" u="sng" dirty="0" err="1"/>
              <a:t>programmes</a:t>
            </a:r>
            <a:r>
              <a:rPr lang="en-US" i="1" u="sng" dirty="0"/>
              <a:t> under the ETC goal, by promoting exchange of experience and policy </a:t>
            </a:r>
            <a:r>
              <a:rPr lang="en-US" i="1" u="sng" dirty="0" smtClean="0"/>
              <a:t>learning among </a:t>
            </a:r>
            <a:r>
              <a:rPr lang="en-US" i="1" u="sng" dirty="0"/>
              <a:t>actors of regional relevance through Strengthening research, technological development and </a:t>
            </a:r>
            <a:r>
              <a:rPr lang="en-US" i="1" u="sng" dirty="0" smtClean="0"/>
              <a:t>innovation,  </a:t>
            </a:r>
            <a:r>
              <a:rPr lang="en-US" i="1" u="sng" dirty="0"/>
              <a:t>Enhancing the competitiveness of </a:t>
            </a:r>
            <a:r>
              <a:rPr lang="en-US" i="1" u="sng" dirty="0" smtClean="0"/>
              <a:t>SMEs,  </a:t>
            </a:r>
            <a:r>
              <a:rPr lang="en-US" i="1" u="sng" dirty="0"/>
              <a:t>Supporting the shift towards a low-carbon economy in all </a:t>
            </a:r>
            <a:r>
              <a:rPr lang="en-US" i="1" u="sng" dirty="0" smtClean="0"/>
              <a:t>sectors, Protecting </a:t>
            </a:r>
            <a:r>
              <a:rPr lang="en-US" i="1" u="sng" dirty="0"/>
              <a:t>the environment and promoting resource </a:t>
            </a:r>
            <a:r>
              <a:rPr lang="en-US" i="1" u="sng" dirty="0" smtClean="0"/>
              <a:t>efficiency.</a:t>
            </a:r>
            <a:endParaRPr lang="it-IT" i="1" u="sng" dirty="0"/>
          </a:p>
        </p:txBody>
      </p:sp>
    </p:spTree>
    <p:extLst>
      <p:ext uri="{BB962C8B-B14F-4D97-AF65-F5344CB8AC3E}">
        <p14:creationId xmlns:p14="http://schemas.microsoft.com/office/powerpoint/2010/main" val="233671944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332656"/>
            <a:ext cx="8229600" cy="706090"/>
          </a:xfrm>
        </p:spPr>
        <p:txBody>
          <a:bodyPr anchor="t">
            <a:normAutofit/>
          </a:bodyPr>
          <a:lstStyle/>
          <a:p>
            <a:pPr>
              <a:lnSpc>
                <a:spcPct val="115000"/>
              </a:lnSpc>
              <a:spcAft>
                <a:spcPts val="1000"/>
              </a:spcAft>
            </a:pPr>
            <a:r>
              <a:rPr lang="en-US" sz="3300" b="1" dirty="0" smtClean="0">
                <a:solidFill>
                  <a:srgbClr val="002060"/>
                </a:solidFill>
                <a:latin typeface="Constantia" pitchFamily="18" charset="0"/>
                <a:ea typeface="+mn-ea"/>
                <a:cs typeface="+mn-cs"/>
              </a:rPr>
              <a:t>Europe 2020 Strategy</a:t>
            </a:r>
            <a:endParaRPr lang="it-IT" dirty="0">
              <a:latin typeface="Constantia" panose="02030602050306030303" pitchFamily="18" charset="0"/>
            </a:endParaRPr>
          </a:p>
        </p:txBody>
      </p:sp>
      <p:sp>
        <p:nvSpPr>
          <p:cNvPr id="3" name="Segnaposto contenuto 2"/>
          <p:cNvSpPr>
            <a:spLocks noGrp="1"/>
          </p:cNvSpPr>
          <p:nvPr>
            <p:ph idx="1"/>
          </p:nvPr>
        </p:nvSpPr>
        <p:spPr>
          <a:xfrm>
            <a:off x="395536" y="1124744"/>
            <a:ext cx="8229600" cy="5328592"/>
          </a:xfrm>
        </p:spPr>
        <p:txBody>
          <a:bodyPr vert="horz" lIns="91440" tIns="45720" rIns="91440" bIns="45720" rtlCol="0" anchor="t">
            <a:noAutofit/>
          </a:bodyPr>
          <a:lstStyle/>
          <a:p>
            <a:pPr algn="just">
              <a:lnSpc>
                <a:spcPct val="115000"/>
              </a:lnSpc>
              <a:spcBef>
                <a:spcPct val="0"/>
              </a:spcBef>
              <a:spcAft>
                <a:spcPts val="1000"/>
              </a:spcAft>
              <a:buFont typeface="Wingdings" panose="05000000000000000000" pitchFamily="2" charset="2"/>
              <a:buChar char="Ø"/>
            </a:pPr>
            <a:r>
              <a:rPr lang="en-US" sz="2400" dirty="0">
                <a:solidFill>
                  <a:srgbClr val="002060"/>
                </a:solidFill>
                <a:latin typeface="Constantia" pitchFamily="18" charset="0"/>
              </a:rPr>
              <a:t>Europe faces a moment of transformation. </a:t>
            </a:r>
            <a:endParaRPr lang="en-US" sz="2400" dirty="0" smtClean="0">
              <a:solidFill>
                <a:srgbClr val="002060"/>
              </a:solidFill>
              <a:latin typeface="Constantia" pitchFamily="18" charset="0"/>
            </a:endParaRPr>
          </a:p>
          <a:p>
            <a:pPr algn="just">
              <a:lnSpc>
                <a:spcPct val="115000"/>
              </a:lnSpc>
              <a:spcBef>
                <a:spcPct val="0"/>
              </a:spcBef>
              <a:spcAft>
                <a:spcPts val="1000"/>
              </a:spcAft>
              <a:buFont typeface="Wingdings" panose="05000000000000000000" pitchFamily="2" charset="2"/>
              <a:buChar char="Ø"/>
            </a:pPr>
            <a:r>
              <a:rPr lang="en-US" sz="2400" dirty="0" smtClean="0">
                <a:solidFill>
                  <a:srgbClr val="002060"/>
                </a:solidFill>
                <a:latin typeface="Constantia" pitchFamily="18" charset="0"/>
              </a:rPr>
              <a:t>The </a:t>
            </a:r>
            <a:r>
              <a:rPr lang="en-US" sz="2400" dirty="0">
                <a:solidFill>
                  <a:srgbClr val="002060"/>
                </a:solidFill>
                <a:latin typeface="Constantia" pitchFamily="18" charset="0"/>
              </a:rPr>
              <a:t>crisis has wiped out years of economic and social progress and exposed structural weaknesses in Europe's economy. </a:t>
            </a:r>
            <a:endParaRPr lang="en-US" sz="2400" dirty="0" smtClean="0">
              <a:solidFill>
                <a:srgbClr val="002060"/>
              </a:solidFill>
              <a:latin typeface="Constantia" pitchFamily="18" charset="0"/>
            </a:endParaRPr>
          </a:p>
          <a:p>
            <a:pPr algn="just">
              <a:lnSpc>
                <a:spcPct val="115000"/>
              </a:lnSpc>
              <a:spcBef>
                <a:spcPct val="0"/>
              </a:spcBef>
              <a:spcAft>
                <a:spcPts val="1000"/>
              </a:spcAft>
              <a:buFont typeface="Wingdings" panose="05000000000000000000" pitchFamily="2" charset="2"/>
              <a:buChar char="Ø"/>
            </a:pPr>
            <a:r>
              <a:rPr lang="en-US" sz="2400" dirty="0" smtClean="0">
                <a:solidFill>
                  <a:srgbClr val="002060"/>
                </a:solidFill>
                <a:latin typeface="Constantia" pitchFamily="18" charset="0"/>
              </a:rPr>
              <a:t>In </a:t>
            </a:r>
            <a:r>
              <a:rPr lang="en-US" sz="2400" dirty="0">
                <a:solidFill>
                  <a:srgbClr val="002060"/>
                </a:solidFill>
                <a:latin typeface="Constantia" pitchFamily="18" charset="0"/>
              </a:rPr>
              <a:t>the meantime, the world is moving fast and long-term challenges – </a:t>
            </a:r>
            <a:r>
              <a:rPr lang="en-US" sz="2400" dirty="0" err="1">
                <a:solidFill>
                  <a:srgbClr val="002060"/>
                </a:solidFill>
                <a:latin typeface="Constantia" pitchFamily="18" charset="0"/>
              </a:rPr>
              <a:t>globalisation</a:t>
            </a:r>
            <a:r>
              <a:rPr lang="en-US" sz="2400" dirty="0">
                <a:solidFill>
                  <a:srgbClr val="002060"/>
                </a:solidFill>
                <a:latin typeface="Constantia" pitchFamily="18" charset="0"/>
              </a:rPr>
              <a:t>, pressure on resources, ageing – intensify.</a:t>
            </a:r>
          </a:p>
          <a:p>
            <a:pPr marL="0" indent="0" algn="just">
              <a:lnSpc>
                <a:spcPct val="115000"/>
              </a:lnSpc>
              <a:spcBef>
                <a:spcPct val="0"/>
              </a:spcBef>
              <a:spcAft>
                <a:spcPts val="1000"/>
              </a:spcAft>
              <a:buNone/>
            </a:pPr>
            <a:r>
              <a:rPr lang="en-US" sz="2400" b="1" i="1" u="sng" dirty="0" smtClean="0">
                <a:solidFill>
                  <a:srgbClr val="002060"/>
                </a:solidFill>
                <a:latin typeface="Constantia" pitchFamily="18" charset="0"/>
              </a:rPr>
              <a:t>We </a:t>
            </a:r>
            <a:r>
              <a:rPr lang="en-US" sz="2400" b="1" i="1" u="sng" dirty="0">
                <a:solidFill>
                  <a:srgbClr val="002060"/>
                </a:solidFill>
                <a:latin typeface="Constantia" pitchFamily="18" charset="0"/>
              </a:rPr>
              <a:t>need a strategy to help us come out stronger from the crisis and turn the EU into a smart, sustainable and inclusive economy delivering high levels of employment, productivity and social cohesion. </a:t>
            </a:r>
          </a:p>
          <a:p>
            <a:pPr algn="ctr">
              <a:lnSpc>
                <a:spcPct val="115000"/>
              </a:lnSpc>
              <a:spcBef>
                <a:spcPct val="0"/>
              </a:spcBef>
              <a:spcAft>
                <a:spcPts val="1000"/>
              </a:spcAft>
              <a:buNone/>
            </a:pPr>
            <a:endParaRPr lang="it-IT" sz="2400" b="1" dirty="0">
              <a:solidFill>
                <a:srgbClr val="002060"/>
              </a:solidFill>
              <a:latin typeface="Constantia" pitchFamily="18" charset="0"/>
            </a:endParaRPr>
          </a:p>
        </p:txBody>
      </p:sp>
    </p:spTree>
    <p:extLst>
      <p:ext uri="{BB962C8B-B14F-4D97-AF65-F5344CB8AC3E}">
        <p14:creationId xmlns:p14="http://schemas.microsoft.com/office/powerpoint/2010/main" val="2501262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296175" y="260648"/>
            <a:ext cx="3744416" cy="461665"/>
          </a:xfrm>
          <a:prstGeom prst="rect">
            <a:avLst/>
          </a:prstGeom>
          <a:noFill/>
        </p:spPr>
        <p:txBody>
          <a:bodyPr wrap="square" rtlCol="0">
            <a:spAutoFit/>
          </a:bodyPr>
          <a:lstStyle/>
          <a:p>
            <a:r>
              <a:rPr lang="it-IT" sz="2400" b="1" dirty="0" smtClean="0">
                <a:solidFill>
                  <a:srgbClr val="002060"/>
                </a:solidFill>
                <a:latin typeface="Constantia" pitchFamily="18" charset="0"/>
              </a:rPr>
              <a:t>Grecia-Italia</a:t>
            </a:r>
            <a:endParaRPr lang="it-IT" sz="3200" dirty="0" smtClean="0">
              <a:solidFill>
                <a:srgbClr val="002060"/>
              </a:solidFill>
              <a:latin typeface="Constantia" pitchFamily="18" charset="0"/>
            </a:endParaRPr>
          </a:p>
        </p:txBody>
      </p:sp>
      <p:pic>
        <p:nvPicPr>
          <p:cNvPr id="307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778" y="783549"/>
            <a:ext cx="7204574" cy="5381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207898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CasellaDiTesto 5"/>
          <p:cNvSpPr txBox="1"/>
          <p:nvPr/>
        </p:nvSpPr>
        <p:spPr>
          <a:xfrm>
            <a:off x="323528" y="242645"/>
            <a:ext cx="3744416" cy="461665"/>
          </a:xfrm>
          <a:prstGeom prst="rect">
            <a:avLst/>
          </a:prstGeom>
          <a:noFill/>
        </p:spPr>
        <p:txBody>
          <a:bodyPr wrap="square" rtlCol="0">
            <a:spAutoFit/>
          </a:bodyPr>
          <a:lstStyle/>
          <a:p>
            <a:r>
              <a:rPr lang="it-IT" sz="2400" b="1" dirty="0" err="1" smtClean="0">
                <a:solidFill>
                  <a:srgbClr val="002060"/>
                </a:solidFill>
                <a:latin typeface="Constantia" pitchFamily="18" charset="0"/>
              </a:rPr>
              <a:t>Greece</a:t>
            </a:r>
            <a:r>
              <a:rPr lang="it-IT" sz="2400" b="1" dirty="0" smtClean="0">
                <a:solidFill>
                  <a:srgbClr val="002060"/>
                </a:solidFill>
                <a:latin typeface="Constantia" pitchFamily="18" charset="0"/>
              </a:rPr>
              <a:t> - </a:t>
            </a:r>
            <a:r>
              <a:rPr lang="it-IT" sz="2400" b="1" dirty="0" err="1" smtClean="0">
                <a:solidFill>
                  <a:srgbClr val="002060"/>
                </a:solidFill>
                <a:latin typeface="Constantia" pitchFamily="18" charset="0"/>
              </a:rPr>
              <a:t>Italy</a:t>
            </a:r>
            <a:endParaRPr lang="it-IT" sz="3200" dirty="0" smtClean="0">
              <a:solidFill>
                <a:srgbClr val="002060"/>
              </a:solidFill>
              <a:latin typeface="Constantia" pitchFamily="18" charset="0"/>
            </a:endParaRPr>
          </a:p>
        </p:txBody>
      </p:sp>
      <p:graphicFrame>
        <p:nvGraphicFramePr>
          <p:cNvPr id="11" name="Tabella 10"/>
          <p:cNvGraphicFramePr>
            <a:graphicFrameLocks noGrp="1"/>
          </p:cNvGraphicFramePr>
          <p:nvPr>
            <p:extLst>
              <p:ext uri="{D42A27DB-BD31-4B8C-83A1-F6EECF244321}">
                <p14:modId xmlns:p14="http://schemas.microsoft.com/office/powerpoint/2010/main" val="1600356366"/>
              </p:ext>
            </p:extLst>
          </p:nvPr>
        </p:nvGraphicFramePr>
        <p:xfrm>
          <a:off x="285720" y="1052736"/>
          <a:ext cx="7920880" cy="1831072"/>
        </p:xfrm>
        <a:graphic>
          <a:graphicData uri="http://schemas.openxmlformats.org/drawingml/2006/table">
            <a:tbl>
              <a:tblPr firstRow="1" bandRow="1">
                <a:tableStyleId>{5940675A-B579-460E-94D1-54222C63F5DA}</a:tableStyleId>
              </a:tblPr>
              <a:tblGrid>
                <a:gridCol w="1850673"/>
                <a:gridCol w="6070207"/>
              </a:tblGrid>
              <a:tr h="543785">
                <a:tc>
                  <a:txBody>
                    <a:bodyPr/>
                    <a:lstStyle/>
                    <a:p>
                      <a:r>
                        <a:rPr lang="it-IT" b="1" dirty="0" smtClean="0">
                          <a:latin typeface="Constantia" pitchFamily="18" charset="0"/>
                        </a:rPr>
                        <a:t>Country</a:t>
                      </a:r>
                      <a:endParaRPr lang="it-IT" b="1" dirty="0">
                        <a:latin typeface="Constantia" pitchFamily="18" charset="0"/>
                      </a:endParaRPr>
                    </a:p>
                  </a:txBody>
                  <a:tcPr/>
                </a:tc>
                <a:tc>
                  <a:txBody>
                    <a:bodyPr/>
                    <a:lstStyle/>
                    <a:p>
                      <a:r>
                        <a:rPr lang="it-IT" b="1" dirty="0" smtClean="0">
                          <a:latin typeface="Constantia" pitchFamily="18" charset="0"/>
                        </a:rPr>
                        <a:t>NUTS</a:t>
                      </a:r>
                      <a:r>
                        <a:rPr lang="it-IT" b="1" baseline="0" dirty="0" smtClean="0">
                          <a:latin typeface="Constantia" pitchFamily="18" charset="0"/>
                        </a:rPr>
                        <a:t> III </a:t>
                      </a:r>
                      <a:endParaRPr lang="it-IT" b="1" dirty="0">
                        <a:latin typeface="Constantia" pitchFamily="18" charset="0"/>
                      </a:endParaRPr>
                    </a:p>
                  </a:txBody>
                  <a:tcPr/>
                </a:tc>
              </a:tr>
              <a:tr h="464327">
                <a:tc>
                  <a:txBody>
                    <a:bodyPr/>
                    <a:lstStyle/>
                    <a:p>
                      <a:r>
                        <a:rPr lang="it-IT" sz="1600" b="1" dirty="0" smtClean="0">
                          <a:latin typeface="Constantia" pitchFamily="18" charset="0"/>
                        </a:rPr>
                        <a:t>Italy</a:t>
                      </a:r>
                      <a:endParaRPr lang="it-IT" sz="1600" b="1" dirty="0">
                        <a:latin typeface="Constantia" pitchFamily="18" charset="0"/>
                      </a:endParaRPr>
                    </a:p>
                  </a:txBody>
                  <a:tcPr/>
                </a:tc>
                <a:tc>
                  <a:txBody>
                    <a:bodyPr/>
                    <a:lstStyle/>
                    <a:p>
                      <a:r>
                        <a:rPr lang="en-US" sz="1600" dirty="0" err="1" smtClean="0">
                          <a:latin typeface="Constantia" pitchFamily="18" charset="0"/>
                        </a:rPr>
                        <a:t>Regione</a:t>
                      </a:r>
                      <a:r>
                        <a:rPr lang="en-US" sz="1600" dirty="0" smtClean="0">
                          <a:latin typeface="Constantia" pitchFamily="18" charset="0"/>
                        </a:rPr>
                        <a:t> Puglia: Province di Bari, BAT, </a:t>
                      </a:r>
                      <a:r>
                        <a:rPr lang="en-US" sz="1600" dirty="0" err="1" smtClean="0">
                          <a:latin typeface="Constantia" pitchFamily="18" charset="0"/>
                        </a:rPr>
                        <a:t>Brindisi</a:t>
                      </a:r>
                      <a:r>
                        <a:rPr lang="en-US" sz="1600" dirty="0" smtClean="0">
                          <a:latin typeface="Constantia" pitchFamily="18" charset="0"/>
                        </a:rPr>
                        <a:t>, Lecce, Taranto</a:t>
                      </a:r>
                      <a:endParaRPr lang="it-IT" sz="1600" b="1" dirty="0">
                        <a:latin typeface="Constantia" pitchFamily="18" charset="0"/>
                      </a:endParaRPr>
                    </a:p>
                  </a:txBody>
                  <a:tcPr/>
                </a:tc>
              </a:tr>
              <a:tr h="759809">
                <a:tc>
                  <a:txBody>
                    <a:bodyPr/>
                    <a:lstStyle/>
                    <a:p>
                      <a:r>
                        <a:rPr lang="it-IT" sz="1600" b="1" dirty="0" smtClean="0">
                          <a:latin typeface="Constantia" pitchFamily="18" charset="0"/>
                        </a:rPr>
                        <a:t>Greece</a:t>
                      </a:r>
                      <a:endParaRPr lang="it-IT" sz="1600" b="1" dirty="0">
                        <a:latin typeface="Constantia"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600" kern="1200" baseline="0" dirty="0" err="1" smtClean="0">
                          <a:latin typeface="Constantia" pitchFamily="18" charset="0"/>
                        </a:rPr>
                        <a:t>Region</a:t>
                      </a:r>
                      <a:r>
                        <a:rPr lang="it-IT" sz="1600" kern="1200" baseline="0" dirty="0" smtClean="0">
                          <a:latin typeface="Constantia" pitchFamily="18" charset="0"/>
                        </a:rPr>
                        <a:t> of Western </a:t>
                      </a:r>
                      <a:r>
                        <a:rPr lang="it-IT" sz="1600" kern="1200" baseline="0" dirty="0" err="1" smtClean="0">
                          <a:latin typeface="Constantia" pitchFamily="18" charset="0"/>
                        </a:rPr>
                        <a:t>Greece</a:t>
                      </a:r>
                      <a:r>
                        <a:rPr lang="it-IT" sz="1600" kern="1200" baseline="0" dirty="0" smtClean="0">
                          <a:latin typeface="Constantia" pitchFamily="18" charset="0"/>
                        </a:rPr>
                        <a:t>: </a:t>
                      </a:r>
                      <a:r>
                        <a:rPr lang="it-IT" sz="1600" kern="1200" baseline="0" dirty="0" err="1" smtClean="0">
                          <a:latin typeface="Constantia" pitchFamily="18" charset="0"/>
                        </a:rPr>
                        <a:t>Aitoloakarnania</a:t>
                      </a:r>
                      <a:r>
                        <a:rPr lang="it-IT" sz="1600" kern="1200" baseline="0" dirty="0" smtClean="0">
                          <a:latin typeface="Constantia" pitchFamily="18" charset="0"/>
                        </a:rPr>
                        <a:t>, </a:t>
                      </a:r>
                      <a:r>
                        <a:rPr lang="it-IT" sz="1600" kern="1200" baseline="0" dirty="0" err="1" smtClean="0">
                          <a:latin typeface="Constantia" pitchFamily="18" charset="0"/>
                        </a:rPr>
                        <a:t>Achaia</a:t>
                      </a:r>
                      <a:r>
                        <a:rPr lang="it-IT" sz="1600" kern="1200" baseline="0" dirty="0" smtClean="0">
                          <a:latin typeface="Constantia" pitchFamily="18" charset="0"/>
                        </a:rPr>
                        <a:t>, </a:t>
                      </a:r>
                      <a:r>
                        <a:rPr lang="it-IT" sz="1600" kern="1200" baseline="0" dirty="0" err="1" smtClean="0">
                          <a:latin typeface="Constantia" pitchFamily="18" charset="0"/>
                        </a:rPr>
                        <a:t>Ileia</a:t>
                      </a:r>
                      <a:endParaRPr lang="it-IT" sz="1600" dirty="0" smtClean="0">
                        <a:latin typeface="Constantia" pitchFamily="18" charset="0"/>
                      </a:endParaRPr>
                    </a:p>
                    <a:p>
                      <a:r>
                        <a:rPr lang="it-IT" sz="1600" kern="1200" baseline="0" dirty="0" err="1" smtClean="0">
                          <a:latin typeface="Constantia" pitchFamily="18" charset="0"/>
                        </a:rPr>
                        <a:t>Region</a:t>
                      </a:r>
                      <a:r>
                        <a:rPr lang="it-IT" sz="1600" kern="1200" baseline="0" dirty="0" smtClean="0">
                          <a:latin typeface="Constantia" pitchFamily="18" charset="0"/>
                        </a:rPr>
                        <a:t> of </a:t>
                      </a:r>
                      <a:r>
                        <a:rPr lang="it-IT" sz="1600" kern="1200" baseline="0" dirty="0" err="1" smtClean="0">
                          <a:latin typeface="Constantia" pitchFamily="18" charset="0"/>
                        </a:rPr>
                        <a:t>Ionian</a:t>
                      </a:r>
                      <a:r>
                        <a:rPr lang="it-IT" sz="1600" kern="1200" baseline="0" dirty="0" smtClean="0">
                          <a:latin typeface="Constantia" pitchFamily="18" charset="0"/>
                        </a:rPr>
                        <a:t>:  </a:t>
                      </a:r>
                      <a:r>
                        <a:rPr lang="it-IT" sz="1600" kern="1200" baseline="0" dirty="0" err="1" smtClean="0">
                          <a:latin typeface="Constantia" pitchFamily="18" charset="0"/>
                        </a:rPr>
                        <a:t>Islands</a:t>
                      </a:r>
                      <a:r>
                        <a:rPr lang="it-IT" sz="1600" kern="1200" baseline="0" dirty="0" smtClean="0">
                          <a:latin typeface="Constantia" pitchFamily="18" charset="0"/>
                        </a:rPr>
                        <a:t>: Zakynthos, Kerkyra, Kefallinia, </a:t>
                      </a:r>
                      <a:r>
                        <a:rPr lang="it-IT" sz="1600" kern="1200" baseline="0" dirty="0" err="1" smtClean="0">
                          <a:latin typeface="Constantia" pitchFamily="18" charset="0"/>
                        </a:rPr>
                        <a:t>Lefkada</a:t>
                      </a:r>
                      <a:endParaRPr lang="it-IT" sz="1600" kern="1200" baseline="0" dirty="0" smtClean="0">
                        <a:latin typeface="Constantia" pitchFamily="18" charset="0"/>
                      </a:endParaRPr>
                    </a:p>
                    <a:p>
                      <a:r>
                        <a:rPr lang="it-IT" sz="1600" kern="1200" baseline="0" dirty="0" err="1" smtClean="0">
                          <a:latin typeface="Constantia" pitchFamily="18" charset="0"/>
                        </a:rPr>
                        <a:t>Region</a:t>
                      </a:r>
                      <a:r>
                        <a:rPr lang="it-IT" sz="1600" kern="1200" baseline="0" dirty="0" smtClean="0">
                          <a:latin typeface="Constantia" pitchFamily="18" charset="0"/>
                        </a:rPr>
                        <a:t> of </a:t>
                      </a:r>
                      <a:r>
                        <a:rPr lang="it-IT" sz="1600" kern="1200" baseline="0" dirty="0" err="1" smtClean="0">
                          <a:latin typeface="Constantia" pitchFamily="18" charset="0"/>
                        </a:rPr>
                        <a:t>Epirus</a:t>
                      </a:r>
                      <a:r>
                        <a:rPr lang="it-IT" sz="1600" kern="1200" baseline="0" dirty="0" smtClean="0">
                          <a:latin typeface="Constantia" pitchFamily="18" charset="0"/>
                        </a:rPr>
                        <a:t>: </a:t>
                      </a:r>
                      <a:r>
                        <a:rPr lang="it-IT" sz="1600" kern="1200" baseline="0" dirty="0" err="1" smtClean="0">
                          <a:latin typeface="Constantia" pitchFamily="18" charset="0"/>
                        </a:rPr>
                        <a:t>Thesprotia</a:t>
                      </a:r>
                      <a:r>
                        <a:rPr lang="it-IT" sz="1600" kern="1200" baseline="0" dirty="0" smtClean="0">
                          <a:latin typeface="Constantia" pitchFamily="18" charset="0"/>
                        </a:rPr>
                        <a:t>, </a:t>
                      </a:r>
                      <a:r>
                        <a:rPr lang="it-IT" sz="1600" kern="1200" baseline="0" dirty="0" err="1" smtClean="0">
                          <a:latin typeface="Constantia" pitchFamily="18" charset="0"/>
                        </a:rPr>
                        <a:t>Ioannina</a:t>
                      </a:r>
                      <a:r>
                        <a:rPr lang="it-IT" sz="1600" kern="1200" baseline="0" dirty="0" smtClean="0">
                          <a:latin typeface="Constantia" pitchFamily="18" charset="0"/>
                        </a:rPr>
                        <a:t>, </a:t>
                      </a:r>
                      <a:r>
                        <a:rPr lang="it-IT" sz="1600" kern="1200" baseline="0" dirty="0" err="1" smtClean="0">
                          <a:latin typeface="Constantia" pitchFamily="18" charset="0"/>
                        </a:rPr>
                        <a:t>Preveza</a:t>
                      </a:r>
                      <a:endParaRPr lang="it-IT" sz="1600" b="1" dirty="0">
                        <a:latin typeface="Constantia" pitchFamily="18" charset="0"/>
                      </a:endParaRPr>
                    </a:p>
                  </a:txBody>
                  <a:tcPr/>
                </a:tc>
              </a:tr>
            </a:tbl>
          </a:graphicData>
        </a:graphic>
      </p:graphicFrame>
      <p:sp>
        <p:nvSpPr>
          <p:cNvPr id="3" name="Rettangolo 2"/>
          <p:cNvSpPr/>
          <p:nvPr/>
        </p:nvSpPr>
        <p:spPr>
          <a:xfrm>
            <a:off x="323528" y="3419633"/>
            <a:ext cx="7632848" cy="2308324"/>
          </a:xfrm>
          <a:prstGeom prst="rect">
            <a:avLst/>
          </a:prstGeom>
        </p:spPr>
        <p:txBody>
          <a:bodyPr wrap="square">
            <a:spAutoFit/>
          </a:bodyPr>
          <a:lstStyle/>
          <a:p>
            <a:pPr algn="just"/>
            <a:r>
              <a:rPr lang="en-US" i="1" u="sng" dirty="0" smtClean="0"/>
              <a:t>To </a:t>
            </a:r>
            <a:r>
              <a:rPr lang="en-US" i="1" u="sng" dirty="0"/>
              <a:t>support strategic GR-IT </a:t>
            </a:r>
            <a:r>
              <a:rPr lang="en-US" i="1" u="sng" dirty="0" err="1" smtClean="0"/>
              <a:t>crossborder</a:t>
            </a:r>
            <a:r>
              <a:rPr lang="en-US" i="1" u="sng" dirty="0" smtClean="0"/>
              <a:t> co-operation </a:t>
            </a:r>
            <a:r>
              <a:rPr lang="en-US" i="1" u="sng" dirty="0"/>
              <a:t>for a more prosperous and sustainable region across the </a:t>
            </a:r>
            <a:r>
              <a:rPr lang="en-US" i="1" u="sng" dirty="0" smtClean="0"/>
              <a:t>maritime </a:t>
            </a:r>
            <a:r>
              <a:rPr lang="en-US" i="1" u="sng" dirty="0"/>
              <a:t>border through </a:t>
            </a:r>
            <a:r>
              <a:rPr lang="en-US" i="1" u="sng" dirty="0" smtClean="0"/>
              <a:t>promoting business investment </a:t>
            </a:r>
            <a:r>
              <a:rPr lang="en-US" i="1" u="sng" dirty="0"/>
              <a:t>in R&amp;I and fostering the </a:t>
            </a:r>
            <a:r>
              <a:rPr lang="en-US" i="1" u="sng" dirty="0" smtClean="0"/>
              <a:t>creation of </a:t>
            </a:r>
            <a:r>
              <a:rPr lang="en-US" i="1" u="sng" dirty="0"/>
              <a:t>new firms</a:t>
            </a:r>
            <a:r>
              <a:rPr lang="en-US" i="1" u="sng" dirty="0" smtClean="0"/>
              <a:t>, conserving, protecting</a:t>
            </a:r>
            <a:r>
              <a:rPr lang="en-US" i="1" u="sng" dirty="0"/>
              <a:t>, </a:t>
            </a:r>
            <a:r>
              <a:rPr lang="en-US" i="1" u="sng" dirty="0" smtClean="0"/>
              <a:t>promoting and </a:t>
            </a:r>
            <a:r>
              <a:rPr lang="en-US" i="1" u="sng" dirty="0"/>
              <a:t>developing </a:t>
            </a:r>
            <a:r>
              <a:rPr lang="en-US" i="1" u="sng" dirty="0" smtClean="0"/>
              <a:t>natural and </a:t>
            </a:r>
            <a:r>
              <a:rPr lang="en-US" i="1" u="sng" dirty="0"/>
              <a:t>cultural heritage, </a:t>
            </a:r>
            <a:r>
              <a:rPr lang="en-US" i="1" u="sng" dirty="0" smtClean="0"/>
              <a:t>protecting and restoring biodiversity and </a:t>
            </a:r>
            <a:r>
              <a:rPr lang="en-US" i="1" u="sng" dirty="0"/>
              <a:t>soil and </a:t>
            </a:r>
            <a:r>
              <a:rPr lang="en-US" i="1" u="sng" dirty="0" smtClean="0"/>
              <a:t>promoting ecosystem services</a:t>
            </a:r>
            <a:r>
              <a:rPr lang="en-US" i="1" u="sng" dirty="0"/>
              <a:t>, </a:t>
            </a:r>
            <a:r>
              <a:rPr lang="en-US" i="1" u="sng" dirty="0" smtClean="0"/>
              <a:t>Promoting innovative technologies to improve environmental protection and </a:t>
            </a:r>
            <a:r>
              <a:rPr lang="en-US" i="1" u="sng" dirty="0"/>
              <a:t>resource efficiency, Enhancing </a:t>
            </a:r>
            <a:r>
              <a:rPr lang="en-US" i="1" u="sng" dirty="0" smtClean="0"/>
              <a:t>regional mobility</a:t>
            </a:r>
            <a:r>
              <a:rPr lang="en-US" i="1" u="sng" dirty="0"/>
              <a:t>, developing </a:t>
            </a:r>
            <a:r>
              <a:rPr lang="en-US" i="1" u="sng" dirty="0" smtClean="0"/>
              <a:t>and improving</a:t>
            </a:r>
            <a:endParaRPr lang="en-US" i="1" u="sng" dirty="0"/>
          </a:p>
          <a:p>
            <a:pPr algn="just"/>
            <a:r>
              <a:rPr lang="en-US" i="1" u="sng" dirty="0" smtClean="0"/>
              <a:t>environmentally-friendly and low-carbon transport systems</a:t>
            </a:r>
            <a:endParaRPr lang="it-IT" i="1" u="sng" dirty="0"/>
          </a:p>
        </p:txBody>
      </p:sp>
    </p:spTree>
    <p:extLst>
      <p:ext uri="{BB962C8B-B14F-4D97-AF65-F5344CB8AC3E}">
        <p14:creationId xmlns:p14="http://schemas.microsoft.com/office/powerpoint/2010/main" val="217169187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67544" y="332656"/>
            <a:ext cx="7931224" cy="432048"/>
          </a:xfrm>
        </p:spPr>
        <p:txBody>
          <a:bodyPr>
            <a:normAutofit fontScale="90000"/>
          </a:bodyPr>
          <a:lstStyle/>
          <a:p>
            <a:pPr algn="l"/>
            <a:r>
              <a:rPr lang="en-US" sz="2400" b="1" dirty="0">
                <a:solidFill>
                  <a:srgbClr val="002060"/>
                </a:solidFill>
                <a:latin typeface="Constantia" pitchFamily="18" charset="0"/>
                <a:ea typeface="+mn-ea"/>
                <a:cs typeface="+mn-cs"/>
              </a:rPr>
              <a:t>Programme Area Challenges</a:t>
            </a:r>
            <a:endParaRPr lang="el-GR" sz="2400" b="1" dirty="0">
              <a:solidFill>
                <a:srgbClr val="002060"/>
              </a:solidFill>
              <a:latin typeface="Constantia" pitchFamily="18" charset="0"/>
              <a:ea typeface="+mn-ea"/>
              <a:cs typeface="+mn-cs"/>
            </a:endParaRPr>
          </a:p>
        </p:txBody>
      </p:sp>
      <p:graphicFrame>
        <p:nvGraphicFramePr>
          <p:cNvPr id="9" name="Diagram 8"/>
          <p:cNvGraphicFramePr/>
          <p:nvPr>
            <p:extLst>
              <p:ext uri="{D42A27DB-BD31-4B8C-83A1-F6EECF244321}">
                <p14:modId xmlns:p14="http://schemas.microsoft.com/office/powerpoint/2010/main" val="399354155"/>
              </p:ext>
            </p:extLst>
          </p:nvPr>
        </p:nvGraphicFramePr>
        <p:xfrm>
          <a:off x="467544" y="980728"/>
          <a:ext cx="8136904"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14573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9"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611560" y="115888"/>
            <a:ext cx="6702053" cy="1143000"/>
          </a:xfrm>
        </p:spPr>
        <p:txBody>
          <a:bodyPr>
            <a:normAutofit/>
          </a:bodyPr>
          <a:lstStyle/>
          <a:p>
            <a:pPr algn="l"/>
            <a:r>
              <a:rPr lang="en-US" sz="2200" b="1" dirty="0">
                <a:solidFill>
                  <a:srgbClr val="002060"/>
                </a:solidFill>
                <a:latin typeface="Constantia" pitchFamily="18" charset="0"/>
                <a:ea typeface="+mn-ea"/>
                <a:cs typeface="+mn-cs"/>
              </a:rPr>
              <a:t>Core Principles</a:t>
            </a:r>
            <a:endParaRPr lang="el-GR" sz="2200" b="1" dirty="0">
              <a:solidFill>
                <a:srgbClr val="002060"/>
              </a:solidFill>
              <a:latin typeface="Constantia" pitchFamily="18" charset="0"/>
              <a:ea typeface="+mn-ea"/>
              <a:cs typeface="+mn-cs"/>
            </a:endParaRPr>
          </a:p>
        </p:txBody>
      </p:sp>
      <p:graphicFrame>
        <p:nvGraphicFramePr>
          <p:cNvPr id="8" name="Diagramma 7"/>
          <p:cNvGraphicFramePr/>
          <p:nvPr/>
        </p:nvGraphicFramePr>
        <p:xfrm>
          <a:off x="611560" y="1124744"/>
          <a:ext cx="7008440"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7" descr="single_dart.png"/>
          <p:cNvPicPr>
            <a:picLocks noChangeAspect="1"/>
          </p:cNvPicPr>
          <p:nvPr/>
        </p:nvPicPr>
        <p:blipFill>
          <a:blip r:embed="rId8" cstate="print"/>
          <a:stretch>
            <a:fillRect/>
          </a:stretch>
        </p:blipFill>
        <p:spPr>
          <a:xfrm rot="4440511" flipH="1">
            <a:off x="6210423" y="112874"/>
            <a:ext cx="962947" cy="1288048"/>
          </a:xfrm>
          <a:prstGeom prst="rect">
            <a:avLst/>
          </a:prstGeom>
          <a:ln>
            <a:noFill/>
          </a:ln>
          <a:effectLst>
            <a:outerShdw blurRad="88900" dist="38100" dir="4860000" algn="tl" rotWithShape="0">
              <a:srgbClr val="333333">
                <a:alpha val="48000"/>
              </a:srgbClr>
            </a:outerShdw>
          </a:effectLst>
        </p:spPr>
      </p:pic>
    </p:spTree>
    <p:extLst>
      <p:ext uri="{BB962C8B-B14F-4D97-AF65-F5344CB8AC3E}">
        <p14:creationId xmlns:p14="http://schemas.microsoft.com/office/powerpoint/2010/main" val="3168274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39552" y="260648"/>
            <a:ext cx="7620000" cy="1143000"/>
          </a:xfrm>
        </p:spPr>
        <p:txBody>
          <a:bodyPr>
            <a:normAutofit/>
          </a:bodyPr>
          <a:lstStyle/>
          <a:p>
            <a:pPr algn="l"/>
            <a:r>
              <a:rPr lang="en-US" sz="2200" b="1" dirty="0">
                <a:solidFill>
                  <a:srgbClr val="002060"/>
                </a:solidFill>
                <a:latin typeface="Constantia" pitchFamily="18" charset="0"/>
                <a:ea typeface="+mn-ea"/>
                <a:cs typeface="+mn-cs"/>
              </a:rPr>
              <a:t>Scope of the Programme</a:t>
            </a:r>
            <a:endParaRPr lang="el-GR" sz="2200" b="1" dirty="0">
              <a:solidFill>
                <a:srgbClr val="002060"/>
              </a:solidFill>
              <a:latin typeface="Constantia" pitchFamily="18" charset="0"/>
              <a:ea typeface="+mn-ea"/>
              <a:cs typeface="+mn-cs"/>
            </a:endParaRPr>
          </a:p>
        </p:txBody>
      </p:sp>
      <p:sp>
        <p:nvSpPr>
          <p:cNvPr id="7172" name="Rectangle 4"/>
          <p:cNvSpPr>
            <a:spLocks noGrp="1" noChangeArrowheads="1"/>
          </p:cNvSpPr>
          <p:nvPr>
            <p:ph type="body" idx="1"/>
          </p:nvPr>
        </p:nvSpPr>
        <p:spPr>
          <a:xfrm>
            <a:off x="539552" y="5517232"/>
            <a:ext cx="7632848" cy="720080"/>
          </a:xfrm>
          <a:noFill/>
          <a:ln/>
        </p:spPr>
        <p:txBody>
          <a:bodyPr/>
          <a:lstStyle/>
          <a:p>
            <a:r>
              <a:rPr lang="en-US" sz="2800" dirty="0" smtClean="0"/>
              <a:t>Co-financed by ERDF with EUR 104 700 362 EUR</a:t>
            </a:r>
            <a:endParaRPr lang="en-US" sz="3200" dirty="0" smtClean="0"/>
          </a:p>
          <a:p>
            <a:endParaRPr lang="en-US" sz="3100" dirty="0" smtClean="0"/>
          </a:p>
        </p:txBody>
      </p:sp>
      <p:graphicFrame>
        <p:nvGraphicFramePr>
          <p:cNvPr id="7" name="Diagram 6"/>
          <p:cNvGraphicFramePr/>
          <p:nvPr/>
        </p:nvGraphicFramePr>
        <p:xfrm>
          <a:off x="611560" y="1484784"/>
          <a:ext cx="7344816"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83124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172">
                                            <p:txEl>
                                              <p:pRg st="0" end="0"/>
                                            </p:txEl>
                                          </p:spTgt>
                                        </p:tgtEl>
                                        <p:attrNameLst>
                                          <p:attrName>style.visibility</p:attrName>
                                        </p:attrNameLst>
                                      </p:cBhvr>
                                      <p:to>
                                        <p:strVal val="visible"/>
                                      </p:to>
                                    </p:set>
                                    <p:anim calcmode="lin" valueType="num">
                                      <p:cBhvr additive="base">
                                        <p:cTn id="17" dur="1000" fill="hold"/>
                                        <p:tgtEl>
                                          <p:spTgt spid="7172">
                                            <p:txEl>
                                              <p:pRg st="0" end="0"/>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717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0" build="p"/>
      <p:bldGraphic spid="7"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828329" y="260648"/>
            <a:ext cx="7313613" cy="648816"/>
          </a:xfrm>
        </p:spPr>
        <p:txBody>
          <a:bodyPr>
            <a:normAutofit/>
          </a:bodyPr>
          <a:lstStyle/>
          <a:p>
            <a:pPr algn="l"/>
            <a:r>
              <a:rPr lang="en-US" sz="2800" b="1" dirty="0">
                <a:solidFill>
                  <a:srgbClr val="002060"/>
                </a:solidFill>
                <a:latin typeface="Constantia" pitchFamily="18" charset="0"/>
                <a:ea typeface="+mn-ea"/>
                <a:cs typeface="+mn-cs"/>
              </a:rPr>
              <a:t>Core Strategy</a:t>
            </a:r>
            <a:endParaRPr lang="el-GR" sz="2800" b="1" dirty="0">
              <a:solidFill>
                <a:srgbClr val="002060"/>
              </a:solidFill>
              <a:latin typeface="Constantia" pitchFamily="18" charset="0"/>
              <a:ea typeface="+mn-ea"/>
              <a:cs typeface="+mn-cs"/>
            </a:endParaRPr>
          </a:p>
        </p:txBody>
      </p:sp>
      <p:graphicFrame>
        <p:nvGraphicFramePr>
          <p:cNvPr id="5" name="Diagramma 4"/>
          <p:cNvGraphicFramePr/>
          <p:nvPr>
            <p:extLst>
              <p:ext uri="{D42A27DB-BD31-4B8C-83A1-F6EECF244321}">
                <p14:modId xmlns:p14="http://schemas.microsoft.com/office/powerpoint/2010/main" val="3551160500"/>
              </p:ext>
            </p:extLst>
          </p:nvPr>
        </p:nvGraphicFramePr>
        <p:xfrm>
          <a:off x="899592" y="1124744"/>
          <a:ext cx="5400600" cy="3384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ttangolo 8"/>
          <p:cNvSpPr/>
          <p:nvPr/>
        </p:nvSpPr>
        <p:spPr>
          <a:xfrm>
            <a:off x="1115616" y="5301208"/>
            <a:ext cx="2030015" cy="1368152"/>
          </a:xfrm>
          <a:prstGeom prst="rect">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pPr algn="ctr"/>
            <a:r>
              <a:rPr lang="it-IT" sz="1500" b="1" u="sng" dirty="0" smtClean="0"/>
              <a:t>TO 11</a:t>
            </a:r>
            <a:endParaRPr lang="it-IT" sz="1500" b="1" dirty="0" smtClean="0"/>
          </a:p>
          <a:p>
            <a:pPr algn="ctr"/>
            <a:r>
              <a:rPr lang="it-IT" sz="1500" b="1" dirty="0" smtClean="0"/>
              <a:t>Enhancing institutional and an </a:t>
            </a:r>
            <a:r>
              <a:rPr lang="it-IT" sz="1500" b="1" dirty="0" err="1" smtClean="0"/>
              <a:t>efficient</a:t>
            </a:r>
            <a:r>
              <a:rPr lang="it-IT" sz="1500" b="1" dirty="0" smtClean="0"/>
              <a:t> public </a:t>
            </a:r>
            <a:r>
              <a:rPr lang="it-IT" sz="1500" b="1" dirty="0" err="1" smtClean="0"/>
              <a:t>administration</a:t>
            </a:r>
            <a:r>
              <a:rPr lang="it-IT" sz="1500" b="1" dirty="0" smtClean="0"/>
              <a:t> </a:t>
            </a:r>
            <a:endParaRPr lang="it-IT" sz="1500" b="1" dirty="0"/>
          </a:p>
        </p:txBody>
      </p:sp>
      <p:grpSp>
        <p:nvGrpSpPr>
          <p:cNvPr id="11" name="Gruppo 10"/>
          <p:cNvGrpSpPr/>
          <p:nvPr/>
        </p:nvGrpSpPr>
        <p:grpSpPr>
          <a:xfrm>
            <a:off x="3707904" y="5301208"/>
            <a:ext cx="2030015" cy="1368152"/>
            <a:chOff x="2032992" y="2844006"/>
            <a:chExt cx="2030015" cy="1368152"/>
          </a:xfrm>
        </p:grpSpPr>
        <p:sp>
          <p:nvSpPr>
            <p:cNvPr id="12" name="Rettangolo 11"/>
            <p:cNvSpPr/>
            <p:nvPr/>
          </p:nvSpPr>
          <p:spPr>
            <a:xfrm>
              <a:off x="2032992" y="2844006"/>
              <a:ext cx="2030015" cy="1368152"/>
            </a:xfrm>
            <a:prstGeom prst="rect">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pPr algn="ctr"/>
              <a:r>
                <a:rPr lang="it-IT" sz="1500" b="1" u="sng" dirty="0" smtClean="0"/>
                <a:t>TO 10:</a:t>
              </a:r>
              <a:r>
                <a:rPr lang="it-IT" sz="1500" b="1" dirty="0" smtClean="0"/>
                <a:t> </a:t>
              </a:r>
            </a:p>
            <a:p>
              <a:pPr algn="ctr"/>
              <a:r>
                <a:rPr lang="it-IT" sz="1500" b="1" dirty="0" smtClean="0"/>
                <a:t>Promoting </a:t>
              </a:r>
              <a:r>
                <a:rPr lang="it-IT" sz="1500" b="1" dirty="0" err="1" smtClean="0"/>
                <a:t>education</a:t>
              </a:r>
              <a:r>
                <a:rPr lang="it-IT" sz="1500" b="1" dirty="0" smtClean="0"/>
                <a:t>, </a:t>
              </a:r>
              <a:r>
                <a:rPr lang="it-IT" sz="1500" b="1" dirty="0" err="1" smtClean="0"/>
                <a:t>skills</a:t>
              </a:r>
              <a:r>
                <a:rPr lang="it-IT" sz="1500" b="1" dirty="0" smtClean="0"/>
                <a:t> and </a:t>
              </a:r>
              <a:r>
                <a:rPr lang="it-IT" sz="1500" b="1" dirty="0" err="1" smtClean="0"/>
                <a:t>lifelong</a:t>
              </a:r>
              <a:r>
                <a:rPr lang="it-IT" sz="1500" b="1" dirty="0" smtClean="0"/>
                <a:t> </a:t>
              </a:r>
              <a:r>
                <a:rPr lang="it-IT" sz="1500" b="1" dirty="0" err="1" smtClean="0"/>
                <a:t>learning</a:t>
              </a:r>
              <a:endParaRPr lang="it-IT" sz="1500" b="1" dirty="0"/>
            </a:p>
          </p:txBody>
        </p:sp>
        <p:sp>
          <p:nvSpPr>
            <p:cNvPr id="13" name="Rettangolo 12"/>
            <p:cNvSpPr/>
            <p:nvPr/>
          </p:nvSpPr>
          <p:spPr>
            <a:xfrm>
              <a:off x="2032992" y="2844006"/>
              <a:ext cx="2030015" cy="12180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endParaRPr lang="it-IT" sz="1100" kern="1200"/>
            </a:p>
          </p:txBody>
        </p:sp>
      </p:grpSp>
      <p:sp>
        <p:nvSpPr>
          <p:cNvPr id="16" name="Rectangle 2"/>
          <p:cNvSpPr txBox="1">
            <a:spLocks noChangeArrowheads="1"/>
          </p:cNvSpPr>
          <p:nvPr/>
        </p:nvSpPr>
        <p:spPr>
          <a:xfrm rot="16200000">
            <a:off x="-1404292" y="2348508"/>
            <a:ext cx="3816424" cy="648816"/>
          </a:xfrm>
          <a:prstGeom prst="rect">
            <a:avLst/>
          </a:prstGeom>
        </p:spPr>
        <p:txBody>
          <a:bodyPr vert="horz" lIns="91440" tIns="45720" rIns="91440" bIns="45720" rtlCol="0"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4000" b="1" spc="-100" dirty="0" smtClean="0">
                <a:solidFill>
                  <a:schemeClr val="tx2"/>
                </a:solidFill>
                <a:latin typeface="+mj-lt"/>
                <a:ea typeface="+mj-ea"/>
                <a:cs typeface="+mj-cs"/>
              </a:rPr>
              <a:t> 4 Selected TO</a:t>
            </a:r>
            <a:endParaRPr kumimoji="0" lang="el-GR" sz="4000" b="1" i="0" u="none" strike="noStrike" kern="1200" cap="none" spc="-100" normalizeH="0" baseline="0" noProof="0" dirty="0">
              <a:ln>
                <a:noFill/>
              </a:ln>
              <a:solidFill>
                <a:schemeClr val="tx2"/>
              </a:solidFill>
              <a:effectLst/>
              <a:uLnTx/>
              <a:uFillTx/>
              <a:latin typeface="+mj-lt"/>
              <a:ea typeface="+mj-ea"/>
              <a:cs typeface="+mj-cs"/>
            </a:endParaRPr>
          </a:p>
        </p:txBody>
      </p:sp>
      <p:sp>
        <p:nvSpPr>
          <p:cNvPr id="17" name="Rectangle 2"/>
          <p:cNvSpPr txBox="1">
            <a:spLocks noChangeArrowheads="1"/>
          </p:cNvSpPr>
          <p:nvPr/>
        </p:nvSpPr>
        <p:spPr>
          <a:xfrm>
            <a:off x="899592" y="4653136"/>
            <a:ext cx="5688632" cy="648816"/>
          </a:xfrm>
          <a:prstGeom prst="rect">
            <a:avLst/>
          </a:prstGeom>
        </p:spPr>
        <p:txBody>
          <a:bodyPr vert="horz" lIns="91440" tIns="45720" rIns="91440" bIns="45720" rtlCol="0"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600" b="1" spc="-100" noProof="0" dirty="0" smtClean="0">
                <a:solidFill>
                  <a:schemeClr val="tx2"/>
                </a:solidFill>
                <a:latin typeface="+mj-lt"/>
                <a:ea typeface="+mj-ea"/>
                <a:cs typeface="+mj-cs"/>
              </a:rPr>
              <a:t>2 cross cutting themes</a:t>
            </a:r>
            <a:endParaRPr kumimoji="0" lang="el-GR" sz="3600" b="1" i="0" u="none" strike="noStrike" kern="1200" cap="none" spc="-100" normalizeH="0" baseline="0" noProof="0" dirty="0">
              <a:ln>
                <a:noFill/>
              </a:ln>
              <a:solidFill>
                <a:schemeClr val="tx2"/>
              </a:solidFill>
              <a:effectLst/>
              <a:uLnTx/>
              <a:uFillTx/>
              <a:latin typeface="+mj-lt"/>
              <a:ea typeface="+mj-ea"/>
              <a:cs typeface="+mj-cs"/>
            </a:endParaRPr>
          </a:p>
        </p:txBody>
      </p:sp>
    </p:spTree>
    <p:extLst>
      <p:ext uri="{BB962C8B-B14F-4D97-AF65-F5344CB8AC3E}">
        <p14:creationId xmlns:p14="http://schemas.microsoft.com/office/powerpoint/2010/main" val="3758933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6"/>
          <p:cNvSpPr>
            <a:spLocks noChangeArrowheads="1"/>
          </p:cNvSpPr>
          <p:nvPr/>
        </p:nvSpPr>
        <p:spPr bwMode="auto">
          <a:xfrm>
            <a:off x="611560" y="6021288"/>
            <a:ext cx="2073411" cy="575816"/>
          </a:xfrm>
          <a:prstGeom prst="roundRect">
            <a:avLst>
              <a:gd name="adj" fmla="val 16667"/>
            </a:avLst>
          </a:prstGeom>
          <a:solidFill>
            <a:srgbClr val="4F81BD"/>
          </a:solidFill>
          <a:ln w="22225" algn="ctr">
            <a:noFill/>
            <a:round/>
            <a:headEnd/>
            <a:tailEnd/>
          </a:ln>
        </p:spPr>
        <p:txBody>
          <a:bodyPr anchor="ctr"/>
          <a:lstStyle/>
          <a:p>
            <a:r>
              <a:rPr lang="en-GB" sz="1200" b="1" dirty="0">
                <a:solidFill>
                  <a:schemeClr val="bg1"/>
                </a:solidFill>
                <a:cs typeface="Arial" charset="0"/>
              </a:rPr>
              <a:t>PA </a:t>
            </a:r>
            <a:r>
              <a:rPr lang="en-GB" sz="1200" b="1" dirty="0" smtClean="0">
                <a:solidFill>
                  <a:schemeClr val="bg1"/>
                </a:solidFill>
                <a:cs typeface="Arial" charset="0"/>
              </a:rPr>
              <a:t>4 </a:t>
            </a:r>
            <a:r>
              <a:rPr lang="en-GB" sz="1200" b="1" dirty="0">
                <a:solidFill>
                  <a:schemeClr val="bg1"/>
                </a:solidFill>
                <a:cs typeface="Arial" charset="0"/>
              </a:rPr>
              <a:t>– </a:t>
            </a:r>
            <a:r>
              <a:rPr lang="en-GB" sz="1200" b="1" dirty="0" smtClean="0">
                <a:solidFill>
                  <a:schemeClr val="bg1"/>
                </a:solidFill>
                <a:cs typeface="Arial" charset="0"/>
              </a:rPr>
              <a:t>Techn</a:t>
            </a:r>
            <a:r>
              <a:rPr lang="en-GB" sz="1200" b="1" dirty="0" smtClean="0">
                <a:solidFill>
                  <a:schemeClr val="bg1"/>
                </a:solidFill>
              </a:rPr>
              <a:t>ical</a:t>
            </a:r>
            <a:r>
              <a:rPr lang="en-GB" sz="1200" b="1" dirty="0" smtClean="0">
                <a:solidFill>
                  <a:schemeClr val="bg1"/>
                </a:solidFill>
                <a:cs typeface="Arial" charset="0"/>
              </a:rPr>
              <a:t> </a:t>
            </a:r>
            <a:r>
              <a:rPr lang="en-GB" sz="1200" b="1" dirty="0">
                <a:solidFill>
                  <a:schemeClr val="bg1"/>
                </a:solidFill>
                <a:cs typeface="Arial" charset="0"/>
              </a:rPr>
              <a:t>Assistance</a:t>
            </a:r>
          </a:p>
        </p:txBody>
      </p:sp>
      <p:sp>
        <p:nvSpPr>
          <p:cNvPr id="20" name="Rounded Rectangle 11"/>
          <p:cNvSpPr>
            <a:spLocks noChangeArrowheads="1"/>
          </p:cNvSpPr>
          <p:nvPr/>
        </p:nvSpPr>
        <p:spPr bwMode="auto">
          <a:xfrm>
            <a:off x="2915816" y="6021288"/>
            <a:ext cx="4573171" cy="575816"/>
          </a:xfrm>
          <a:prstGeom prst="roundRect">
            <a:avLst>
              <a:gd name="adj" fmla="val 16667"/>
            </a:avLst>
          </a:prstGeom>
          <a:solidFill>
            <a:srgbClr val="4F81BD"/>
          </a:solidFill>
          <a:ln w="9525" algn="ctr">
            <a:noFill/>
            <a:round/>
            <a:headEnd/>
            <a:tailEnd/>
          </a:ln>
        </p:spPr>
        <p:txBody>
          <a:bodyPr anchor="ctr"/>
          <a:lstStyle/>
          <a:p>
            <a:pPr eaLnBrk="0" hangingPunct="0"/>
            <a:r>
              <a:rPr lang="en-GB" sz="1200" b="1" dirty="0">
                <a:solidFill>
                  <a:schemeClr val="bg1"/>
                </a:solidFill>
                <a:cs typeface="Arial" charset="0"/>
              </a:rPr>
              <a:t>Efficient &amp; smooth implementation of the programme</a:t>
            </a:r>
          </a:p>
        </p:txBody>
      </p:sp>
      <p:grpSp>
        <p:nvGrpSpPr>
          <p:cNvPr id="10" name="Gruppo 9"/>
          <p:cNvGrpSpPr/>
          <p:nvPr/>
        </p:nvGrpSpPr>
        <p:grpSpPr>
          <a:xfrm>
            <a:off x="179512" y="1124744"/>
            <a:ext cx="2483768" cy="909897"/>
            <a:chOff x="-2410946" y="-1633283"/>
            <a:chExt cx="2039521" cy="909897"/>
          </a:xfrm>
        </p:grpSpPr>
        <p:sp>
          <p:nvSpPr>
            <p:cNvPr id="12" name="Rettangolo arrotondato 11"/>
            <p:cNvSpPr/>
            <p:nvPr/>
          </p:nvSpPr>
          <p:spPr>
            <a:xfrm>
              <a:off x="-2410946" y="-1633283"/>
              <a:ext cx="1959009" cy="909897"/>
            </a:xfrm>
            <a:prstGeom prst="roundRect">
              <a:avLst>
                <a:gd name="adj" fmla="val 10000"/>
              </a:avLst>
            </a:prstGeom>
            <a:solidFill>
              <a:srgbClr val="FF0000"/>
            </a:solidFill>
          </p:spPr>
          <p:style>
            <a:lnRef idx="0">
              <a:schemeClr val="lt1">
                <a:hueOff val="0"/>
                <a:satOff val="0"/>
                <a:lumOff val="0"/>
                <a:alphaOff val="0"/>
              </a:schemeClr>
            </a:lnRef>
            <a:fillRef idx="3">
              <a:scrgbClr r="0" g="0" b="0"/>
            </a:fillRef>
            <a:effectRef idx="3">
              <a:schemeClr val="accent3">
                <a:hueOff val="0"/>
                <a:satOff val="0"/>
                <a:lumOff val="0"/>
                <a:alphaOff val="0"/>
              </a:schemeClr>
            </a:effectRef>
            <a:fontRef idx="minor">
              <a:schemeClr val="lt1"/>
            </a:fontRef>
          </p:style>
        </p:sp>
        <p:sp>
          <p:nvSpPr>
            <p:cNvPr id="13" name="Rettangolo 12"/>
            <p:cNvSpPr/>
            <p:nvPr/>
          </p:nvSpPr>
          <p:spPr>
            <a:xfrm>
              <a:off x="-2338938" y="-1633283"/>
              <a:ext cx="1967513" cy="8565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1100" b="1" kern="1200" spc="0" baseline="0" dirty="0"/>
                <a:t>PRIORITY AXIS </a:t>
              </a:r>
              <a:r>
                <a:rPr lang="en-US" sz="1100" b="1" kern="1200" spc="0" baseline="0" dirty="0" smtClean="0"/>
                <a:t>1</a:t>
              </a:r>
            </a:p>
            <a:p>
              <a:pPr lvl="0" algn="ctr" defTabSz="400050">
                <a:lnSpc>
                  <a:spcPct val="90000"/>
                </a:lnSpc>
                <a:spcBef>
                  <a:spcPct val="0"/>
                </a:spcBef>
                <a:spcAft>
                  <a:spcPct val="35000"/>
                </a:spcAft>
              </a:pPr>
              <a:r>
                <a:rPr lang="en-US" sz="1100" b="1" kern="1200" spc="0" baseline="0" dirty="0" smtClean="0"/>
                <a:t>INNOVATION </a:t>
              </a:r>
              <a:r>
                <a:rPr lang="en-US" sz="1100" b="1" kern="1200" spc="0" baseline="0" dirty="0"/>
                <a:t>&amp; COMPETITIVENESS</a:t>
              </a:r>
              <a:endParaRPr lang="el-GR" sz="1100" b="1" kern="1200" spc="0" baseline="0" dirty="0"/>
            </a:p>
          </p:txBody>
        </p:sp>
      </p:grpSp>
      <p:grpSp>
        <p:nvGrpSpPr>
          <p:cNvPr id="14" name="Gruppo 13"/>
          <p:cNvGrpSpPr/>
          <p:nvPr/>
        </p:nvGrpSpPr>
        <p:grpSpPr>
          <a:xfrm>
            <a:off x="2987824" y="1124744"/>
            <a:ext cx="2376264" cy="909897"/>
            <a:chOff x="3060045" y="770762"/>
            <a:chExt cx="2237029" cy="909897"/>
          </a:xfrm>
        </p:grpSpPr>
        <p:sp>
          <p:nvSpPr>
            <p:cNvPr id="15" name="Rettangolo arrotondato 14"/>
            <p:cNvSpPr/>
            <p:nvPr/>
          </p:nvSpPr>
          <p:spPr>
            <a:xfrm>
              <a:off x="3060045" y="770762"/>
              <a:ext cx="2237029" cy="909897"/>
            </a:xfrm>
            <a:prstGeom prst="roundRect">
              <a:avLst>
                <a:gd name="adj" fmla="val 10000"/>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16" name="Rettangolo 15"/>
            <p:cNvSpPr/>
            <p:nvPr/>
          </p:nvSpPr>
          <p:spPr>
            <a:xfrm>
              <a:off x="3208851" y="770762"/>
              <a:ext cx="2034923" cy="8565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1100" b="1" kern="1200" dirty="0"/>
                <a:t>PRIORITY AXIS </a:t>
              </a:r>
              <a:r>
                <a:rPr lang="en-US" sz="1100" b="1" kern="1200" dirty="0" smtClean="0"/>
                <a:t>2</a:t>
              </a:r>
            </a:p>
            <a:p>
              <a:pPr lvl="0" algn="ctr" defTabSz="400050">
                <a:lnSpc>
                  <a:spcPct val="90000"/>
                </a:lnSpc>
                <a:spcBef>
                  <a:spcPct val="0"/>
                </a:spcBef>
                <a:spcAft>
                  <a:spcPct val="35000"/>
                </a:spcAft>
              </a:pPr>
              <a:r>
                <a:rPr lang="en-US" sz="1100" b="1" kern="1200" dirty="0" smtClean="0"/>
                <a:t> </a:t>
              </a:r>
              <a:r>
                <a:rPr lang="en-US" sz="1100" b="1" kern="1200" dirty="0"/>
                <a:t>INTEGRATED ENVIRONMENTAL MANAGEMENT</a:t>
              </a:r>
              <a:endParaRPr lang="el-GR" sz="1100" kern="1200" dirty="0"/>
            </a:p>
          </p:txBody>
        </p:sp>
      </p:grpSp>
      <p:grpSp>
        <p:nvGrpSpPr>
          <p:cNvPr id="17" name="Gruppo 16"/>
          <p:cNvGrpSpPr/>
          <p:nvPr/>
        </p:nvGrpSpPr>
        <p:grpSpPr>
          <a:xfrm>
            <a:off x="5796136" y="1124744"/>
            <a:ext cx="2376264" cy="981905"/>
            <a:chOff x="5766178" y="792089"/>
            <a:chExt cx="1606731" cy="909897"/>
          </a:xfrm>
        </p:grpSpPr>
        <p:sp>
          <p:nvSpPr>
            <p:cNvPr id="21" name="Rettangolo arrotondato 20"/>
            <p:cNvSpPr/>
            <p:nvPr/>
          </p:nvSpPr>
          <p:spPr>
            <a:xfrm>
              <a:off x="5766178" y="792089"/>
              <a:ext cx="1606731" cy="909897"/>
            </a:xfrm>
            <a:prstGeom prst="roundRect">
              <a:avLst>
                <a:gd name="adj" fmla="val 10000"/>
              </a:avLst>
            </a:prstGeom>
            <a:solidFill>
              <a:schemeClr val="accent4">
                <a:lumMod val="75000"/>
              </a:schemeClr>
            </a:solidFill>
          </p:spPr>
          <p:style>
            <a:lnRef idx="0">
              <a:schemeClr val="lt1">
                <a:hueOff val="0"/>
                <a:satOff val="0"/>
                <a:lumOff val="0"/>
                <a:alphaOff val="0"/>
              </a:schemeClr>
            </a:lnRef>
            <a:fillRef idx="3">
              <a:scrgbClr r="0" g="0" b="0"/>
            </a:fillRef>
            <a:effectRef idx="3">
              <a:schemeClr val="accent3">
                <a:hueOff val="0"/>
                <a:satOff val="0"/>
                <a:lumOff val="0"/>
                <a:alphaOff val="0"/>
              </a:schemeClr>
            </a:effectRef>
            <a:fontRef idx="minor">
              <a:schemeClr val="lt1"/>
            </a:fontRef>
          </p:style>
        </p:sp>
        <p:sp>
          <p:nvSpPr>
            <p:cNvPr id="22" name="Rettangolo 21"/>
            <p:cNvSpPr/>
            <p:nvPr/>
          </p:nvSpPr>
          <p:spPr>
            <a:xfrm>
              <a:off x="5792828" y="818739"/>
              <a:ext cx="1553431" cy="8565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4290" tIns="34290" rIns="34290" bIns="34290" numCol="1" spcCol="1270" anchor="ctr" anchorCtr="0">
              <a:noAutofit/>
            </a:bodyPr>
            <a:lstStyle/>
            <a:p>
              <a:pPr lvl="0" algn="ctr" defTabSz="400050">
                <a:lnSpc>
                  <a:spcPct val="90000"/>
                </a:lnSpc>
                <a:spcBef>
                  <a:spcPct val="0"/>
                </a:spcBef>
                <a:spcAft>
                  <a:spcPct val="35000"/>
                </a:spcAft>
              </a:pPr>
              <a:r>
                <a:rPr lang="en-US" sz="1100" b="1" kern="1200" spc="-40" baseline="0" dirty="0"/>
                <a:t>PRIROTIY AXIS </a:t>
              </a:r>
              <a:r>
                <a:rPr lang="en-US" sz="1100" b="1" kern="1200" spc="-40" baseline="0" dirty="0" smtClean="0"/>
                <a:t>3</a:t>
              </a:r>
            </a:p>
            <a:p>
              <a:pPr lvl="0" algn="ctr" defTabSz="400050">
                <a:lnSpc>
                  <a:spcPct val="90000"/>
                </a:lnSpc>
                <a:spcBef>
                  <a:spcPct val="0"/>
                </a:spcBef>
                <a:spcAft>
                  <a:spcPct val="35000"/>
                </a:spcAft>
              </a:pPr>
              <a:r>
                <a:rPr lang="en-US" sz="1100" b="1" kern="1200" spc="-40" baseline="0" dirty="0" smtClean="0"/>
                <a:t>CROSS BIRDER &amp; </a:t>
              </a:r>
              <a:r>
                <a:rPr lang="en-US" sz="1100" b="1" kern="1200" spc="-40" baseline="0" dirty="0"/>
                <a:t>SUSTAINABLE TRANSPORT SYSTEM</a:t>
              </a:r>
              <a:endParaRPr lang="el-GR" sz="1100" kern="1200" spc="-60" baseline="0" dirty="0"/>
            </a:p>
          </p:txBody>
        </p:sp>
      </p:grpSp>
      <p:sp>
        <p:nvSpPr>
          <p:cNvPr id="47" name="Rettangolo 46"/>
          <p:cNvSpPr/>
          <p:nvPr/>
        </p:nvSpPr>
        <p:spPr>
          <a:xfrm rot="5400000">
            <a:off x="864986" y="1663406"/>
            <a:ext cx="1016850" cy="2243783"/>
          </a:xfrm>
          <a:prstGeom prst="rect">
            <a:avLst/>
          </a:prstGeom>
          <a:solidFill>
            <a:srgbClr val="C00000"/>
          </a:solid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en-US" sz="1100" b="1" kern="1200" dirty="0" smtClean="0"/>
              <a:t>SO 1.1</a:t>
            </a:r>
          </a:p>
          <a:p>
            <a:pPr lvl="0" algn="ctr" defTabSz="355600">
              <a:lnSpc>
                <a:spcPct val="90000"/>
              </a:lnSpc>
              <a:spcBef>
                <a:spcPct val="0"/>
              </a:spcBef>
              <a:spcAft>
                <a:spcPct val="35000"/>
              </a:spcAft>
            </a:pPr>
            <a:r>
              <a:rPr lang="en-US" sz="1100" b="1" kern="1200" dirty="0" smtClean="0"/>
              <a:t>Delivering innovation support services and developing clusters across borders to foster competitivness</a:t>
            </a:r>
            <a:endParaRPr lang="el-GR" sz="1100" kern="1200" dirty="0"/>
          </a:p>
        </p:txBody>
      </p:sp>
      <p:sp>
        <p:nvSpPr>
          <p:cNvPr id="50" name="Rettangolo 49"/>
          <p:cNvSpPr/>
          <p:nvPr/>
        </p:nvSpPr>
        <p:spPr>
          <a:xfrm rot="5400000">
            <a:off x="851906" y="2900622"/>
            <a:ext cx="1080120" cy="2280893"/>
          </a:xfrm>
          <a:prstGeom prst="rect">
            <a:avLst/>
          </a:prstGeom>
          <a:solidFill>
            <a:srgbClr val="C00000"/>
          </a:solid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it-IT" sz="1100" b="1" kern="1200" dirty="0" smtClean="0"/>
              <a:t>SO 1.2</a:t>
            </a:r>
          </a:p>
          <a:p>
            <a:pPr lvl="0" algn="ctr" defTabSz="355600">
              <a:lnSpc>
                <a:spcPct val="90000"/>
              </a:lnSpc>
              <a:spcBef>
                <a:spcPct val="0"/>
              </a:spcBef>
              <a:spcAft>
                <a:spcPct val="35000"/>
              </a:spcAft>
            </a:pPr>
            <a:r>
              <a:rPr lang="it-IT" sz="1100" b="1" kern="1200" dirty="0" smtClean="0"/>
              <a:t>Support the </a:t>
            </a:r>
            <a:r>
              <a:rPr lang="it-IT" sz="1100" b="1" kern="1200" dirty="0" err="1" smtClean="0"/>
              <a:t>incubation</a:t>
            </a:r>
            <a:r>
              <a:rPr lang="it-IT" sz="1100" b="1" kern="1200" dirty="0" smtClean="0"/>
              <a:t> of innovative </a:t>
            </a:r>
            <a:r>
              <a:rPr lang="it-IT" sz="1100" b="1" kern="1200" dirty="0" err="1" smtClean="0"/>
              <a:t>specialized</a:t>
            </a:r>
            <a:r>
              <a:rPr lang="it-IT" sz="1100" b="1" kern="1200" dirty="0" smtClean="0"/>
              <a:t> micro and </a:t>
            </a:r>
            <a:r>
              <a:rPr lang="it-IT" sz="1100" b="1" kern="1200" dirty="0" err="1" smtClean="0"/>
              <a:t>small</a:t>
            </a:r>
            <a:r>
              <a:rPr lang="it-IT" sz="1100" b="1" kern="1200" dirty="0" smtClean="0"/>
              <a:t> </a:t>
            </a:r>
            <a:r>
              <a:rPr lang="it-IT" sz="1100" b="1" kern="1200" dirty="0" err="1" smtClean="0"/>
              <a:t>enterprises</a:t>
            </a:r>
            <a:r>
              <a:rPr lang="it-IT" sz="1100" b="1" kern="1200" dirty="0" smtClean="0"/>
              <a:t> in </a:t>
            </a:r>
            <a:r>
              <a:rPr lang="it-IT" sz="1100" b="1" kern="1200" dirty="0" err="1" smtClean="0"/>
              <a:t>thematic</a:t>
            </a:r>
            <a:r>
              <a:rPr lang="it-IT" sz="1100" b="1" kern="1200" dirty="0" smtClean="0"/>
              <a:t> sectors of interest to the Programme </a:t>
            </a:r>
            <a:r>
              <a:rPr lang="it-IT" sz="1100" kern="1200" dirty="0" smtClean="0"/>
              <a:t>area</a:t>
            </a:r>
            <a:endParaRPr lang="el-GR" sz="1100" kern="1200" dirty="0"/>
          </a:p>
        </p:txBody>
      </p:sp>
      <p:sp>
        <p:nvSpPr>
          <p:cNvPr id="53" name="Rettangolo 52"/>
          <p:cNvSpPr/>
          <p:nvPr/>
        </p:nvSpPr>
        <p:spPr>
          <a:xfrm rot="5400000">
            <a:off x="3689122" y="1431558"/>
            <a:ext cx="936103" cy="2338701"/>
          </a:xfrm>
          <a:prstGeom prst="rect">
            <a:avLst/>
          </a:prstGeom>
          <a:solidFill>
            <a:schemeClr val="accent3">
              <a:lumMod val="75000"/>
            </a:schemeClr>
          </a:solid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en-US" sz="1100" b="1" kern="1200" dirty="0" smtClean="0"/>
              <a:t>SO 2.1 </a:t>
            </a:r>
          </a:p>
          <a:p>
            <a:pPr lvl="0" algn="ctr" defTabSz="355600">
              <a:lnSpc>
                <a:spcPct val="90000"/>
              </a:lnSpc>
              <a:spcBef>
                <a:spcPct val="0"/>
              </a:spcBef>
              <a:spcAft>
                <a:spcPct val="35000"/>
              </a:spcAft>
            </a:pPr>
            <a:r>
              <a:rPr lang="en-US" sz="1100" b="1" kern="1200" dirty="0" smtClean="0"/>
              <a:t>Valorisation of cultural heritage and natural resources as a territorial asset of the Programme Area</a:t>
            </a:r>
            <a:endParaRPr lang="el-GR" sz="1100" kern="1200" dirty="0"/>
          </a:p>
        </p:txBody>
      </p:sp>
      <p:sp>
        <p:nvSpPr>
          <p:cNvPr id="56" name="Rettangolo 55"/>
          <p:cNvSpPr/>
          <p:nvPr/>
        </p:nvSpPr>
        <p:spPr>
          <a:xfrm rot="5400000">
            <a:off x="3455877" y="2744923"/>
            <a:ext cx="1440158" cy="2376264"/>
          </a:xfrm>
          <a:prstGeom prst="rect">
            <a:avLst/>
          </a:prstGeom>
          <a:solidFill>
            <a:schemeClr val="accent3">
              <a:lumMod val="75000"/>
            </a:schemeClr>
          </a:solid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en-US" sz="1200" b="1" kern="1200" dirty="0" smtClean="0"/>
              <a:t>SO 2.2</a:t>
            </a:r>
          </a:p>
          <a:p>
            <a:pPr lvl="0" algn="ctr" defTabSz="355600">
              <a:lnSpc>
                <a:spcPct val="90000"/>
              </a:lnSpc>
              <a:spcBef>
                <a:spcPct val="0"/>
              </a:spcBef>
              <a:spcAft>
                <a:spcPct val="35000"/>
              </a:spcAft>
            </a:pPr>
            <a:r>
              <a:rPr lang="en-US" sz="1200" b="1" dirty="0" smtClean="0"/>
              <a:t>Improvement of joint management and governance plans for biodiversity of coastal and rural ecosystems, paying attention on natural resources and protected areas and development on environmental protection measures</a:t>
            </a:r>
            <a:endParaRPr lang="en-US" sz="1200" b="1" kern="1200" dirty="0" smtClean="0"/>
          </a:p>
        </p:txBody>
      </p:sp>
      <p:sp>
        <p:nvSpPr>
          <p:cNvPr id="59" name="Rettangolo 58"/>
          <p:cNvSpPr/>
          <p:nvPr/>
        </p:nvSpPr>
        <p:spPr>
          <a:xfrm rot="5400000">
            <a:off x="3635896" y="4149080"/>
            <a:ext cx="1080119" cy="2376264"/>
          </a:xfrm>
          <a:prstGeom prst="rect">
            <a:avLst/>
          </a:prstGeom>
          <a:solidFill>
            <a:schemeClr val="accent3">
              <a:lumMod val="75000"/>
            </a:schemeClr>
          </a:solid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en-US" sz="1100" b="1" kern="1200" dirty="0" smtClean="0"/>
              <a:t>SO 2.3</a:t>
            </a:r>
          </a:p>
          <a:p>
            <a:pPr lvl="0" algn="ctr" defTabSz="355600">
              <a:lnSpc>
                <a:spcPct val="90000"/>
              </a:lnSpc>
              <a:spcBef>
                <a:spcPct val="0"/>
              </a:spcBef>
              <a:spcAft>
                <a:spcPct val="35000"/>
              </a:spcAft>
            </a:pPr>
            <a:r>
              <a:rPr lang="en-US" sz="1100" b="1" dirty="0" smtClean="0"/>
              <a:t>Developing  and testing of innovative technologies/tools to reduce marine and air pollution</a:t>
            </a:r>
            <a:endParaRPr lang="el-GR" sz="1100" kern="1200" dirty="0"/>
          </a:p>
        </p:txBody>
      </p:sp>
      <p:grpSp>
        <p:nvGrpSpPr>
          <p:cNvPr id="60" name="Gruppo 59"/>
          <p:cNvGrpSpPr/>
          <p:nvPr/>
        </p:nvGrpSpPr>
        <p:grpSpPr>
          <a:xfrm rot="5400000">
            <a:off x="6372200" y="1700808"/>
            <a:ext cx="1080120" cy="2232248"/>
            <a:chOff x="2779964" y="3822682"/>
            <a:chExt cx="526651" cy="1833250"/>
          </a:xfrm>
          <a:solidFill>
            <a:schemeClr val="accent4"/>
          </a:solidFill>
        </p:grpSpPr>
        <p:sp>
          <p:nvSpPr>
            <p:cNvPr id="61" name="Rettangolo arrotondato 60"/>
            <p:cNvSpPr/>
            <p:nvPr/>
          </p:nvSpPr>
          <p:spPr>
            <a:xfrm>
              <a:off x="2779964" y="3822682"/>
              <a:ext cx="526651" cy="1833250"/>
            </a:xfrm>
            <a:prstGeom prst="roundRect">
              <a:avLst>
                <a:gd name="adj" fmla="val 10000"/>
              </a:avLst>
            </a:prstGeom>
            <a:grpFill/>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62" name="Rettangolo 61"/>
            <p:cNvSpPr/>
            <p:nvPr/>
          </p:nvSpPr>
          <p:spPr>
            <a:xfrm>
              <a:off x="2795389" y="3838107"/>
              <a:ext cx="495801" cy="180240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en-US" sz="1100" b="1" kern="1200" dirty="0" smtClean="0"/>
                <a:t>SO </a:t>
              </a:r>
              <a:r>
                <a:rPr lang="en-US" sz="1100" b="1" dirty="0" smtClean="0"/>
                <a:t>3.1</a:t>
              </a:r>
              <a:endParaRPr lang="en-US" sz="1100" b="1" kern="1200" dirty="0" smtClean="0"/>
            </a:p>
            <a:p>
              <a:pPr lvl="0" algn="ctr" defTabSz="355600">
                <a:lnSpc>
                  <a:spcPct val="90000"/>
                </a:lnSpc>
                <a:spcBef>
                  <a:spcPct val="0"/>
                </a:spcBef>
                <a:spcAft>
                  <a:spcPct val="35000"/>
                </a:spcAft>
              </a:pPr>
              <a:r>
                <a:rPr lang="en-US" sz="1100" b="1" dirty="0" smtClean="0"/>
                <a:t>Boosting maritime transport, short sea shipping capacity and cross border ferry connectivity</a:t>
              </a:r>
              <a:endParaRPr lang="el-GR" sz="1100" kern="1200" dirty="0"/>
            </a:p>
          </p:txBody>
        </p:sp>
      </p:grpSp>
      <p:grpSp>
        <p:nvGrpSpPr>
          <p:cNvPr id="63" name="Gruppo 62"/>
          <p:cNvGrpSpPr/>
          <p:nvPr/>
        </p:nvGrpSpPr>
        <p:grpSpPr>
          <a:xfrm rot="5400000">
            <a:off x="6264188" y="3032956"/>
            <a:ext cx="1296144" cy="2232248"/>
            <a:chOff x="2779964" y="3822682"/>
            <a:chExt cx="526651" cy="1833250"/>
          </a:xfrm>
        </p:grpSpPr>
        <p:sp>
          <p:nvSpPr>
            <p:cNvPr id="64" name="Rettangolo arrotondato 63"/>
            <p:cNvSpPr/>
            <p:nvPr/>
          </p:nvSpPr>
          <p:spPr>
            <a:xfrm>
              <a:off x="2779964" y="3822682"/>
              <a:ext cx="526651" cy="1833250"/>
            </a:xfrm>
            <a:prstGeom prst="roundRect">
              <a:avLst>
                <a:gd name="adj" fmla="val 10000"/>
              </a:avLst>
            </a:prstGeom>
          </p:spPr>
          <p:style>
            <a:lnRef idx="0">
              <a:schemeClr val="lt1">
                <a:hueOff val="0"/>
                <a:satOff val="0"/>
                <a:lumOff val="0"/>
                <a:alphaOff val="0"/>
              </a:schemeClr>
            </a:lnRef>
            <a:fillRef idx="3">
              <a:schemeClr val="accent5">
                <a:hueOff val="0"/>
                <a:satOff val="0"/>
                <a:lumOff val="0"/>
                <a:alphaOff val="0"/>
              </a:schemeClr>
            </a:fillRef>
            <a:effectRef idx="3">
              <a:schemeClr val="accent5">
                <a:hueOff val="0"/>
                <a:satOff val="0"/>
                <a:lumOff val="0"/>
                <a:alphaOff val="0"/>
              </a:schemeClr>
            </a:effectRef>
            <a:fontRef idx="minor">
              <a:schemeClr val="lt1"/>
            </a:fontRef>
          </p:style>
        </p:sp>
        <p:sp>
          <p:nvSpPr>
            <p:cNvPr id="65" name="Rettangolo 64"/>
            <p:cNvSpPr/>
            <p:nvPr/>
          </p:nvSpPr>
          <p:spPr>
            <a:xfrm>
              <a:off x="2779965" y="3838106"/>
              <a:ext cx="511225" cy="1802400"/>
            </a:xfrm>
            <a:prstGeom prst="rect">
              <a:avLst/>
            </a:prstGeom>
            <a:solidFill>
              <a:schemeClr val="accent4"/>
            </a:solidFill>
          </p:spPr>
          <p:style>
            <a:lnRef idx="0">
              <a:scrgbClr r="0" g="0" b="0"/>
            </a:lnRef>
            <a:fillRef idx="0">
              <a:scrgbClr r="0" g="0" b="0"/>
            </a:fillRef>
            <a:effectRef idx="0">
              <a:scrgbClr r="0" g="0" b="0"/>
            </a:effectRef>
            <a:fontRef idx="minor">
              <a:schemeClr val="lt1"/>
            </a:fontRef>
          </p:style>
          <p:txBody>
            <a:bodyPr spcFirstLastPara="0" vert="vert270" wrap="square" lIns="30480" tIns="30480" rIns="30480" bIns="30480" numCol="1" spcCol="1270" anchor="ctr" anchorCtr="0">
              <a:noAutofit/>
            </a:bodyPr>
            <a:lstStyle/>
            <a:p>
              <a:pPr lvl="0" algn="ctr" defTabSz="355600">
                <a:lnSpc>
                  <a:spcPct val="90000"/>
                </a:lnSpc>
                <a:spcBef>
                  <a:spcPct val="0"/>
                </a:spcBef>
                <a:spcAft>
                  <a:spcPct val="35000"/>
                </a:spcAft>
              </a:pPr>
              <a:r>
                <a:rPr lang="en-US" sz="1100" b="1" kern="1200" dirty="0" smtClean="0"/>
                <a:t>SO </a:t>
              </a:r>
              <a:r>
                <a:rPr lang="en-US" sz="1100" b="1" dirty="0" smtClean="0"/>
                <a:t>3.2</a:t>
              </a:r>
              <a:endParaRPr lang="en-US" sz="1100" b="1" kern="1200" dirty="0" smtClean="0"/>
            </a:p>
            <a:p>
              <a:pPr lvl="0" algn="ctr" defTabSz="355600">
                <a:lnSpc>
                  <a:spcPct val="90000"/>
                </a:lnSpc>
                <a:spcBef>
                  <a:spcPct val="0"/>
                </a:spcBef>
                <a:spcAft>
                  <a:spcPct val="35000"/>
                </a:spcAft>
              </a:pPr>
              <a:r>
                <a:rPr lang="en-US" sz="1100" b="1" dirty="0" smtClean="0"/>
                <a:t>Improving cross border coordination among transport stakeholders on introducing multimodal environmentally friendly solutions</a:t>
              </a:r>
              <a:endParaRPr lang="el-GR" sz="1100" kern="1200" dirty="0"/>
            </a:p>
          </p:txBody>
        </p:sp>
      </p:grpSp>
      <p:sp>
        <p:nvSpPr>
          <p:cNvPr id="29" name="Rectangle 2"/>
          <p:cNvSpPr txBox="1">
            <a:spLocks noChangeArrowheads="1"/>
          </p:cNvSpPr>
          <p:nvPr/>
        </p:nvSpPr>
        <p:spPr>
          <a:xfrm>
            <a:off x="175375" y="117476"/>
            <a:ext cx="4612650" cy="936848"/>
          </a:xfrm>
          <a:prstGeom prst="rect">
            <a:avLst/>
          </a:prstGeom>
        </p:spPr>
        <p:txBody>
          <a:bodyPr vert="horz" lIns="91440" tIns="45720" rIns="91440" bIns="45720" rtlCol="0" anchor="ctr">
            <a:normAutofit/>
          </a:bodyPr>
          <a:lstStyle>
            <a:lvl1pPr>
              <a:spcBef>
                <a:spcPct val="0"/>
              </a:spcBef>
              <a:buNone/>
              <a:defRPr sz="2800" b="1">
                <a:solidFill>
                  <a:srgbClr val="002060"/>
                </a:solidFill>
                <a:latin typeface="Constantia" pitchFamily="18" charset="0"/>
              </a:defRPr>
            </a:lvl1pPr>
          </a:lstStyle>
          <a:p>
            <a:r>
              <a:rPr lang="en-US" dirty="0"/>
              <a:t>Programme Structure</a:t>
            </a:r>
            <a:endParaRPr lang="el-GR" dirty="0"/>
          </a:p>
        </p:txBody>
      </p:sp>
    </p:spTree>
    <p:extLst>
      <p:ext uri="{BB962C8B-B14F-4D97-AF65-F5344CB8AC3E}">
        <p14:creationId xmlns:p14="http://schemas.microsoft.com/office/powerpoint/2010/main" val="159355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2" cstate="print"/>
          <a:srcRect/>
          <a:stretch>
            <a:fillRect/>
          </a:stretch>
        </p:blipFill>
        <p:spPr bwMode="auto">
          <a:xfrm>
            <a:off x="251520" y="214290"/>
            <a:ext cx="8568952" cy="6429420"/>
          </a:xfrm>
          <a:prstGeom prst="rect">
            <a:avLst/>
          </a:prstGeom>
          <a:noFill/>
          <a:ln w="9525">
            <a:noFill/>
            <a:miter lim="800000"/>
            <a:headEnd/>
            <a:tailEnd/>
          </a:ln>
          <a:effectLst/>
        </p:spPr>
      </p:pic>
    </p:spTree>
    <p:extLst>
      <p:ext uri="{BB962C8B-B14F-4D97-AF65-F5344CB8AC3E}">
        <p14:creationId xmlns:p14="http://schemas.microsoft.com/office/powerpoint/2010/main" val="619752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1115616" y="1728262"/>
            <a:ext cx="7286676" cy="1643074"/>
          </a:xfrm>
          <a:prstGeom prst="rect">
            <a:avLst/>
          </a:prstGeom>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0" eaLnBrk="0" fontAlgn="auto" hangingPunct="0">
              <a:spcAft>
                <a:spcPts val="0"/>
              </a:spcAft>
              <a:defRPr/>
            </a:pPr>
            <a:r>
              <a:rPr kumimoji="0" lang="en-US" sz="1800" b="1" i="0" u="none" strike="noStrike" kern="1200" cap="none" spc="-100" normalizeH="0" baseline="0" noProof="0" dirty="0" smtClean="0">
                <a:ln>
                  <a:noFill/>
                </a:ln>
                <a:solidFill>
                  <a:schemeClr val="bg1"/>
                </a:solidFill>
                <a:effectLst/>
                <a:uLnTx/>
                <a:uFillTx/>
                <a:latin typeface="+mj-lt"/>
                <a:ea typeface="+mj-ea"/>
                <a:cs typeface="+mj-cs"/>
              </a:rPr>
              <a:t> </a:t>
            </a:r>
            <a:r>
              <a:rPr lang="en-US" sz="2000" b="1" dirty="0" smtClean="0">
                <a:solidFill>
                  <a:schemeClr val="bg1"/>
                </a:solidFill>
              </a:rPr>
              <a:t>Priority Axis  1</a:t>
            </a:r>
            <a:br>
              <a:rPr lang="en-US" sz="2000" b="1" dirty="0" smtClean="0">
                <a:solidFill>
                  <a:schemeClr val="bg1"/>
                </a:solidFill>
              </a:rPr>
            </a:br>
            <a:r>
              <a:rPr lang="en-US" sz="2000" b="1" dirty="0" smtClean="0">
                <a:solidFill>
                  <a:schemeClr val="bg1"/>
                </a:solidFill>
              </a:rPr>
              <a:t> </a:t>
            </a:r>
            <a:r>
              <a:rPr lang="en-US" sz="2000" b="1" dirty="0" smtClean="0"/>
              <a:t>Competitiveness and Innovation</a:t>
            </a:r>
            <a:endParaRPr kumimoji="0" lang="en-US" sz="2000" b="1" i="0" u="none" strike="noStrike" kern="1200" cap="none" spc="-100" normalizeH="0" baseline="0" noProof="0" dirty="0">
              <a:ln>
                <a:noFill/>
              </a:ln>
              <a:effectLst/>
              <a:uLnTx/>
              <a:uFillTx/>
              <a:latin typeface="+mj-lt"/>
              <a:ea typeface="+mj-ea"/>
              <a:cs typeface="+mj-cs"/>
            </a:endParaRPr>
          </a:p>
        </p:txBody>
      </p:sp>
    </p:spTree>
    <p:extLst>
      <p:ext uri="{BB962C8B-B14F-4D97-AF65-F5344CB8AC3E}">
        <p14:creationId xmlns:p14="http://schemas.microsoft.com/office/powerpoint/2010/main" val="2276018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500034" y="2357430"/>
            <a:ext cx="7488832" cy="288032"/>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827584" y="428604"/>
            <a:ext cx="7572428" cy="1714512"/>
          </a:xfrm>
          <a:prstGeom prst="rect">
            <a:avLst/>
          </a:prstGeom>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0" fontAlgn="auto" hangingPunct="0">
              <a:spcAft>
                <a:spcPts val="0"/>
              </a:spcAft>
              <a:defRPr/>
            </a:pPr>
            <a:endParaRPr lang="en-US" sz="1600" b="1" spc="-100" dirty="0" smtClean="0">
              <a:solidFill>
                <a:schemeClr val="bg1"/>
              </a:solidFill>
            </a:endParaRPr>
          </a:p>
          <a:p>
            <a:pPr marL="92075" fontAlgn="ctr"/>
            <a:r>
              <a:rPr lang="en-US" sz="1800" b="1" dirty="0" smtClean="0">
                <a:solidFill>
                  <a:schemeClr val="bg1"/>
                </a:solidFill>
              </a:rPr>
              <a:t>Specific Objectives 1.1</a:t>
            </a:r>
          </a:p>
          <a:p>
            <a:pPr marL="92075" fontAlgn="ctr"/>
            <a:r>
              <a:rPr lang="en-US" sz="1800" b="1" dirty="0" smtClean="0"/>
              <a:t>Delivering innovation support services and developing clusters across borders to foster competitiveness</a:t>
            </a:r>
            <a:endParaRPr lang="en-US" sz="1600" b="1" dirty="0" smtClean="0"/>
          </a:p>
          <a:p>
            <a:pPr marL="92075" fontAlgn="ctr"/>
            <a:endParaRPr lang="en-US" sz="1800" b="1" dirty="0" smtClean="0">
              <a:solidFill>
                <a:schemeClr val="bg1"/>
              </a:solidFill>
            </a:endParaRPr>
          </a:p>
        </p:txBody>
      </p:sp>
      <p:graphicFrame>
        <p:nvGraphicFramePr>
          <p:cNvPr id="14" name="Tabella 13"/>
          <p:cNvGraphicFramePr>
            <a:graphicFrameLocks noGrp="1"/>
          </p:cNvGraphicFramePr>
          <p:nvPr>
            <p:extLst>
              <p:ext uri="{D42A27DB-BD31-4B8C-83A1-F6EECF244321}">
                <p14:modId xmlns:p14="http://schemas.microsoft.com/office/powerpoint/2010/main" val="690165039"/>
              </p:ext>
            </p:extLst>
          </p:nvPr>
        </p:nvGraphicFramePr>
        <p:xfrm>
          <a:off x="825312" y="2645463"/>
          <a:ext cx="7715304" cy="3434724"/>
        </p:xfrm>
        <a:graphic>
          <a:graphicData uri="http://schemas.openxmlformats.org/drawingml/2006/table">
            <a:tbl>
              <a:tblPr/>
              <a:tblGrid>
                <a:gridCol w="7715304"/>
              </a:tblGrid>
              <a:tr h="406524">
                <a:tc>
                  <a:txBody>
                    <a:bodyPr/>
                    <a:lstStyle/>
                    <a:p>
                      <a:pPr algn="ctr">
                        <a:lnSpc>
                          <a:spcPct val="115000"/>
                        </a:lnSpc>
                        <a:spcAft>
                          <a:spcPts val="1000"/>
                        </a:spcAft>
                      </a:pPr>
                      <a:r>
                        <a:rPr lang="es-ES" sz="1800" b="1" i="0" kern="1200" dirty="0" err="1" smtClean="0">
                          <a:solidFill>
                            <a:schemeClr val="tx1"/>
                          </a:solidFill>
                          <a:latin typeface="+mn-lt"/>
                          <a:ea typeface="+mn-ea"/>
                          <a:cs typeface="+mn-cs"/>
                        </a:rPr>
                        <a:t>Indicative</a:t>
                      </a:r>
                      <a:r>
                        <a:rPr lang="es-ES" sz="1800" b="1" i="0" kern="1200" dirty="0" smtClean="0">
                          <a:solidFill>
                            <a:schemeClr val="tx1"/>
                          </a:solidFill>
                          <a:latin typeface="+mn-lt"/>
                          <a:ea typeface="+mn-ea"/>
                          <a:cs typeface="+mn-cs"/>
                        </a:rPr>
                        <a:t> </a:t>
                      </a:r>
                      <a:r>
                        <a:rPr lang="es-ES" sz="1800" b="1" i="0" kern="1200" dirty="0" err="1" smtClean="0">
                          <a:solidFill>
                            <a:schemeClr val="tx1"/>
                          </a:solidFill>
                          <a:latin typeface="+mn-lt"/>
                          <a:ea typeface="+mn-ea"/>
                          <a:cs typeface="+mn-cs"/>
                        </a:rPr>
                        <a:t>eligible</a:t>
                      </a:r>
                      <a:r>
                        <a:rPr lang="es-ES" sz="1800" b="1" i="0" kern="1200" dirty="0" smtClean="0">
                          <a:solidFill>
                            <a:schemeClr val="tx1"/>
                          </a:solidFill>
                          <a:latin typeface="+mn-lt"/>
                          <a:ea typeface="+mn-ea"/>
                          <a:cs typeface="+mn-cs"/>
                        </a:rPr>
                        <a:t> </a:t>
                      </a:r>
                      <a:r>
                        <a:rPr lang="es-ES" sz="1800" b="1" i="0" kern="1200" dirty="0" err="1" smtClean="0">
                          <a:solidFill>
                            <a:schemeClr val="tx1"/>
                          </a:solidFill>
                          <a:latin typeface="+mn-lt"/>
                          <a:ea typeface="+mn-ea"/>
                          <a:cs typeface="+mn-cs"/>
                        </a:rPr>
                        <a:t>actions</a:t>
                      </a:r>
                      <a:endParaRPr lang="it-IT" sz="1600" i="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302820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600" u="none" strike="noStrike" kern="1200" dirty="0" smtClean="0">
                          <a:solidFill>
                            <a:schemeClr val="tx1"/>
                          </a:solidFill>
                          <a:latin typeface="+mn-lt"/>
                          <a:ea typeface="+mn-ea"/>
                          <a:cs typeface="+mn-cs"/>
                        </a:rPr>
                        <a:t>Identifying joint cross-border marketable research project ideas and boosting cross-border synergies among enterprises, R&amp;D </a:t>
                      </a:r>
                      <a:r>
                        <a:rPr lang="en-US" sz="1600" u="none" strike="noStrike" kern="1200" dirty="0" err="1" smtClean="0">
                          <a:solidFill>
                            <a:schemeClr val="tx1"/>
                          </a:solidFill>
                          <a:latin typeface="+mn-lt"/>
                          <a:ea typeface="+mn-ea"/>
                          <a:cs typeface="+mn-cs"/>
                        </a:rPr>
                        <a:t>centres</a:t>
                      </a:r>
                      <a:r>
                        <a:rPr lang="en-US" sz="1600" u="none" strike="noStrike" kern="1200" dirty="0" smtClean="0">
                          <a:solidFill>
                            <a:schemeClr val="tx1"/>
                          </a:solidFill>
                          <a:latin typeface="+mn-lt"/>
                          <a:ea typeface="+mn-ea"/>
                          <a:cs typeface="+mn-cs"/>
                        </a:rPr>
                        <a:t> and higher education institutions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600" u="none" strike="noStrike" kern="1200" dirty="0" smtClean="0">
                          <a:solidFill>
                            <a:schemeClr val="tx1"/>
                          </a:solidFill>
                          <a:latin typeface="+mn-lt"/>
                          <a:ea typeface="+mn-ea"/>
                          <a:cs typeface="+mn-cs"/>
                        </a:rPr>
                        <a:t>Fostering investment in pilot lines and innovative services for early product validation, adoption of the European standards, property rights and patent applications, investment readiness, agreements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600" u="none" strike="noStrike" kern="1200" dirty="0" smtClean="0">
                          <a:solidFill>
                            <a:schemeClr val="tx1"/>
                          </a:solidFill>
                          <a:latin typeface="+mn-lt"/>
                          <a:ea typeface="+mn-ea"/>
                          <a:cs typeface="+mn-cs"/>
                        </a:rPr>
                        <a:t>Identifying joint research project ideas and boosting synergies among enterprises, R&amp;D </a:t>
                      </a:r>
                      <a:r>
                        <a:rPr lang="en-US" sz="1600" u="none" strike="noStrike" kern="1200" dirty="0" err="1" smtClean="0">
                          <a:solidFill>
                            <a:schemeClr val="tx1"/>
                          </a:solidFill>
                          <a:latin typeface="+mn-lt"/>
                          <a:ea typeface="+mn-ea"/>
                          <a:cs typeface="+mn-cs"/>
                        </a:rPr>
                        <a:t>centres</a:t>
                      </a:r>
                      <a:r>
                        <a:rPr lang="en-US" sz="1600" u="none" strike="noStrike" kern="1200" dirty="0" smtClean="0">
                          <a:solidFill>
                            <a:schemeClr val="tx1"/>
                          </a:solidFill>
                          <a:latin typeface="+mn-lt"/>
                          <a:ea typeface="+mn-ea"/>
                          <a:cs typeface="+mn-cs"/>
                        </a:rPr>
                        <a:t> and higher education institutions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600" u="none" strike="noStrike" kern="1200" dirty="0" smtClean="0">
                          <a:solidFill>
                            <a:schemeClr val="tx1"/>
                          </a:solidFill>
                          <a:latin typeface="+mn-lt"/>
                          <a:ea typeface="+mn-ea"/>
                          <a:cs typeface="+mn-cs"/>
                        </a:rPr>
                        <a:t>Promoting/building platforms for joint cross-border initiatives (by supporting living labs and hubs, </a:t>
                      </a:r>
                      <a:r>
                        <a:rPr lang="en-US" sz="1600" u="none" strike="noStrike" kern="1200" dirty="0" err="1" smtClean="0">
                          <a:solidFill>
                            <a:schemeClr val="tx1"/>
                          </a:solidFill>
                          <a:latin typeface="+mn-lt"/>
                          <a:ea typeface="+mn-ea"/>
                          <a:cs typeface="+mn-cs"/>
                        </a:rPr>
                        <a:t>mobilising</a:t>
                      </a:r>
                      <a:r>
                        <a:rPr lang="en-US" sz="1600" u="none" strike="noStrike" kern="1200" dirty="0" smtClean="0">
                          <a:solidFill>
                            <a:schemeClr val="tx1"/>
                          </a:solidFill>
                          <a:latin typeface="+mn-lt"/>
                          <a:ea typeface="+mn-ea"/>
                          <a:cs typeface="+mn-cs"/>
                        </a:rPr>
                        <a:t> end users, developing voucher schemes, enhancing market intelligence and </a:t>
                      </a:r>
                      <a:r>
                        <a:rPr lang="en-US" sz="1600" u="none" strike="noStrike" kern="1200" dirty="0" err="1" smtClean="0">
                          <a:solidFill>
                            <a:schemeClr val="tx1"/>
                          </a:solidFill>
                          <a:latin typeface="+mn-lt"/>
                          <a:ea typeface="+mn-ea"/>
                          <a:cs typeface="+mn-cs"/>
                        </a:rPr>
                        <a:t>internationalisation</a:t>
                      </a:r>
                      <a:r>
                        <a:rPr lang="en-US" sz="1600" u="none" strike="noStrike" kern="1200" dirty="0" smtClean="0">
                          <a:solidFill>
                            <a:schemeClr val="tx1"/>
                          </a:solidFill>
                          <a:latin typeface="+mn-lt"/>
                          <a:ea typeface="+mn-ea"/>
                          <a:cs typeface="+mn-cs"/>
                        </a:rPr>
                        <a:t>, procurement, brokerage,  etc.) </a:t>
                      </a:r>
                      <a:endParaRPr lang="it-IT" sz="1600" u="none" strike="noStrike" kern="1200" dirty="0" smtClean="0">
                        <a:solidFill>
                          <a:schemeClr val="tx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it-IT" sz="1600" u="none" strike="noStrike" kern="1200" dirty="0" smtClean="0">
                        <a:solidFill>
                          <a:schemeClr val="tx1"/>
                        </a:solidFill>
                        <a:latin typeface="+mn-lt"/>
                        <a:ea typeface="+mn-ea"/>
                        <a:cs typeface="+mn-cs"/>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229703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404664"/>
            <a:ext cx="8229600" cy="6120680"/>
          </a:xfrm>
        </p:spPr>
        <p:txBody>
          <a:bodyPr vert="horz" lIns="91440" tIns="45720" rIns="91440" bIns="45720" rtlCol="0" anchor="t">
            <a:noAutofit/>
          </a:bodyPr>
          <a:lstStyle/>
          <a:p>
            <a:pPr lvl="0" algn="just">
              <a:lnSpc>
                <a:spcPct val="115000"/>
              </a:lnSpc>
              <a:spcBef>
                <a:spcPct val="0"/>
              </a:spcBef>
              <a:spcAft>
                <a:spcPts val="1000"/>
              </a:spcAft>
              <a:buFont typeface="Wingdings" panose="05000000000000000000" pitchFamily="2" charset="2"/>
              <a:buChar char="Ø"/>
            </a:pPr>
            <a:r>
              <a:rPr lang="en-US" sz="2200" b="1" dirty="0" smtClean="0">
                <a:solidFill>
                  <a:srgbClr val="002060"/>
                </a:solidFill>
                <a:latin typeface="Constantia" pitchFamily="18" charset="0"/>
              </a:rPr>
              <a:t>The </a:t>
            </a:r>
            <a:r>
              <a:rPr lang="en-US" sz="2200" b="1" dirty="0">
                <a:solidFill>
                  <a:srgbClr val="002060"/>
                </a:solidFill>
                <a:latin typeface="Constantia" pitchFamily="18" charset="0"/>
              </a:rPr>
              <a:t>employment rate of the population aged 20-64 should increase from the current 69% to at least 75%, </a:t>
            </a:r>
            <a:r>
              <a:rPr lang="en-US" sz="2200" dirty="0">
                <a:solidFill>
                  <a:srgbClr val="002060"/>
                </a:solidFill>
                <a:latin typeface="Constantia" pitchFamily="18" charset="0"/>
              </a:rPr>
              <a:t>including through the greater involvement of women, older workers and the better integration of migrants in the work force;</a:t>
            </a:r>
          </a:p>
          <a:p>
            <a:pPr lvl="0" algn="just">
              <a:lnSpc>
                <a:spcPct val="115000"/>
              </a:lnSpc>
              <a:spcBef>
                <a:spcPct val="0"/>
              </a:spcBef>
              <a:spcAft>
                <a:spcPts val="1000"/>
              </a:spcAft>
              <a:buFont typeface="Wingdings" panose="05000000000000000000" pitchFamily="2" charset="2"/>
              <a:buChar char="Ø"/>
            </a:pPr>
            <a:r>
              <a:rPr lang="en-US" sz="2200" b="1" dirty="0" smtClean="0">
                <a:solidFill>
                  <a:srgbClr val="002060"/>
                </a:solidFill>
                <a:latin typeface="Constantia" pitchFamily="18" charset="0"/>
              </a:rPr>
              <a:t>The </a:t>
            </a:r>
            <a:r>
              <a:rPr lang="en-US" sz="2200" b="1" dirty="0">
                <a:solidFill>
                  <a:srgbClr val="002060"/>
                </a:solidFill>
                <a:latin typeface="Constantia" pitchFamily="18" charset="0"/>
              </a:rPr>
              <a:t>"20/20/20" climate/energy targets should be met:  </a:t>
            </a:r>
            <a:r>
              <a:rPr lang="en-US" sz="2200" dirty="0">
                <a:solidFill>
                  <a:srgbClr val="002060"/>
                </a:solidFill>
                <a:latin typeface="Constantia" pitchFamily="18" charset="0"/>
              </a:rPr>
              <a:t>reduce greenhouse gas emissions by at least 20% compared to 1990; increase the share of renewable energy sources in our final energy consumption to 20%; and a 20% increase in energy efficiency;</a:t>
            </a:r>
          </a:p>
          <a:p>
            <a:pPr lvl="0" algn="just">
              <a:lnSpc>
                <a:spcPct val="115000"/>
              </a:lnSpc>
              <a:spcBef>
                <a:spcPct val="0"/>
              </a:spcBef>
              <a:spcAft>
                <a:spcPts val="1000"/>
              </a:spcAft>
              <a:buFont typeface="Wingdings" panose="05000000000000000000" pitchFamily="2" charset="2"/>
              <a:buChar char="Ø"/>
            </a:pPr>
            <a:r>
              <a:rPr lang="en-US" sz="2200" b="1" dirty="0" smtClean="0">
                <a:solidFill>
                  <a:srgbClr val="002060"/>
                </a:solidFill>
                <a:latin typeface="Constantia" pitchFamily="18" charset="0"/>
              </a:rPr>
              <a:t>The </a:t>
            </a:r>
            <a:r>
              <a:rPr lang="en-US" sz="2200" b="1" dirty="0">
                <a:solidFill>
                  <a:srgbClr val="002060"/>
                </a:solidFill>
                <a:latin typeface="Constantia" pitchFamily="18" charset="0"/>
              </a:rPr>
              <a:t>share of early school leavers should be under 10% </a:t>
            </a:r>
            <a:r>
              <a:rPr lang="en-US" sz="2200" dirty="0">
                <a:solidFill>
                  <a:srgbClr val="002060"/>
                </a:solidFill>
                <a:latin typeface="Constantia" pitchFamily="18" charset="0"/>
              </a:rPr>
              <a:t>from the current 15%,</a:t>
            </a:r>
            <a:r>
              <a:rPr lang="en-US" sz="2200" b="1" dirty="0">
                <a:solidFill>
                  <a:srgbClr val="002060"/>
                </a:solidFill>
                <a:latin typeface="Constantia" pitchFamily="18" charset="0"/>
              </a:rPr>
              <a:t> and at least 40% of the population aged 30-34 should have completed a tertiary degree </a:t>
            </a:r>
            <a:endParaRPr lang="en-US" sz="2200" b="1" dirty="0" smtClean="0">
              <a:solidFill>
                <a:srgbClr val="002060"/>
              </a:solidFill>
              <a:latin typeface="Constantia" pitchFamily="18" charset="0"/>
            </a:endParaRPr>
          </a:p>
          <a:p>
            <a:pPr lvl="0" algn="just">
              <a:lnSpc>
                <a:spcPct val="115000"/>
              </a:lnSpc>
              <a:spcBef>
                <a:spcPct val="0"/>
              </a:spcBef>
              <a:spcAft>
                <a:spcPts val="1000"/>
              </a:spcAft>
              <a:buFont typeface="Wingdings" panose="05000000000000000000" pitchFamily="2" charset="2"/>
              <a:buChar char="Ø"/>
            </a:pPr>
            <a:r>
              <a:rPr lang="en-US" sz="2200" b="1" dirty="0" smtClean="0">
                <a:solidFill>
                  <a:srgbClr val="002060"/>
                </a:solidFill>
                <a:latin typeface="Constantia" pitchFamily="18" charset="0"/>
              </a:rPr>
              <a:t>The </a:t>
            </a:r>
            <a:r>
              <a:rPr lang="en-US" sz="2200" b="1" dirty="0">
                <a:solidFill>
                  <a:srgbClr val="002060"/>
                </a:solidFill>
                <a:latin typeface="Constantia" pitchFamily="18" charset="0"/>
              </a:rPr>
              <a:t>number of Europeans living below the national poverty lines should be reduced by 25%, </a:t>
            </a:r>
            <a:r>
              <a:rPr lang="en-US" sz="2200" dirty="0">
                <a:solidFill>
                  <a:srgbClr val="002060"/>
                </a:solidFill>
                <a:latin typeface="Constantia" pitchFamily="18" charset="0"/>
              </a:rPr>
              <a:t>lifting over 20 million people out of poverty.</a:t>
            </a:r>
          </a:p>
          <a:p>
            <a:pPr marL="0" indent="0" algn="just">
              <a:lnSpc>
                <a:spcPct val="115000"/>
              </a:lnSpc>
              <a:spcBef>
                <a:spcPct val="0"/>
              </a:spcBef>
              <a:spcAft>
                <a:spcPts val="1000"/>
              </a:spcAft>
              <a:buNone/>
            </a:pPr>
            <a:endParaRPr lang="en-US" sz="2200" b="1" dirty="0">
              <a:solidFill>
                <a:srgbClr val="002060"/>
              </a:solidFill>
              <a:latin typeface="Constantia" pitchFamily="18" charset="0"/>
            </a:endParaRPr>
          </a:p>
          <a:p>
            <a:pPr algn="ctr">
              <a:lnSpc>
                <a:spcPct val="115000"/>
              </a:lnSpc>
              <a:spcBef>
                <a:spcPct val="0"/>
              </a:spcBef>
              <a:spcAft>
                <a:spcPts val="1000"/>
              </a:spcAft>
              <a:buNone/>
            </a:pPr>
            <a:endParaRPr lang="it-IT" sz="2200" b="1" dirty="0">
              <a:solidFill>
                <a:srgbClr val="002060"/>
              </a:solidFill>
              <a:latin typeface="Constantia" pitchFamily="18" charset="0"/>
            </a:endParaRPr>
          </a:p>
        </p:txBody>
      </p:sp>
    </p:spTree>
    <p:extLst>
      <p:ext uri="{BB962C8B-B14F-4D97-AF65-F5344CB8AC3E}">
        <p14:creationId xmlns:p14="http://schemas.microsoft.com/office/powerpoint/2010/main" val="42382819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500034" y="2357430"/>
            <a:ext cx="7488832" cy="288032"/>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611560" y="411438"/>
            <a:ext cx="7572428" cy="1714512"/>
          </a:xfrm>
          <a:prstGeom prst="rect">
            <a:avLst/>
          </a:prstGeom>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0" fontAlgn="auto" hangingPunct="0">
              <a:spcAft>
                <a:spcPts val="0"/>
              </a:spcAft>
              <a:defRPr/>
            </a:pPr>
            <a:endParaRPr lang="en-US" sz="1600" b="1" spc="-100" dirty="0" smtClean="0">
              <a:solidFill>
                <a:schemeClr val="bg1"/>
              </a:solidFill>
            </a:endParaRPr>
          </a:p>
          <a:p>
            <a:pPr marL="92075" fontAlgn="ctr"/>
            <a:r>
              <a:rPr lang="en-US" sz="1800" b="1" dirty="0" smtClean="0">
                <a:solidFill>
                  <a:schemeClr val="bg1"/>
                </a:solidFill>
              </a:rPr>
              <a:t>Specific Objectives 1.1</a:t>
            </a:r>
          </a:p>
          <a:p>
            <a:pPr marL="92075" fontAlgn="ctr"/>
            <a:r>
              <a:rPr lang="en-US" sz="1800" b="1" dirty="0" smtClean="0"/>
              <a:t>Delivering innovation support services and developing clusters across borders to foster competitiveness</a:t>
            </a:r>
            <a:endParaRPr lang="en-US" sz="1600" b="1" dirty="0" smtClean="0"/>
          </a:p>
          <a:p>
            <a:pPr marL="92075" fontAlgn="ctr"/>
            <a:endParaRPr lang="en-US" sz="1800" b="1" dirty="0" smtClean="0">
              <a:solidFill>
                <a:schemeClr val="bg1"/>
              </a:solidFill>
            </a:endParaRPr>
          </a:p>
        </p:txBody>
      </p:sp>
      <p:graphicFrame>
        <p:nvGraphicFramePr>
          <p:cNvPr id="14" name="Tabella 13"/>
          <p:cNvGraphicFramePr>
            <a:graphicFrameLocks noGrp="1"/>
          </p:cNvGraphicFramePr>
          <p:nvPr>
            <p:extLst>
              <p:ext uri="{D42A27DB-BD31-4B8C-83A1-F6EECF244321}">
                <p14:modId xmlns:p14="http://schemas.microsoft.com/office/powerpoint/2010/main" val="3830266950"/>
              </p:ext>
            </p:extLst>
          </p:nvPr>
        </p:nvGraphicFramePr>
        <p:xfrm>
          <a:off x="593304" y="2645463"/>
          <a:ext cx="7715304" cy="3434724"/>
        </p:xfrm>
        <a:graphic>
          <a:graphicData uri="http://schemas.openxmlformats.org/drawingml/2006/table">
            <a:tbl>
              <a:tblPr/>
              <a:tblGrid>
                <a:gridCol w="7715304"/>
              </a:tblGrid>
              <a:tr h="406524">
                <a:tc>
                  <a:txBody>
                    <a:bodyPr/>
                    <a:lstStyle/>
                    <a:p>
                      <a:pPr algn="ctr">
                        <a:lnSpc>
                          <a:spcPct val="115000"/>
                        </a:lnSpc>
                        <a:spcAft>
                          <a:spcPts val="1000"/>
                        </a:spcAft>
                      </a:pPr>
                      <a:r>
                        <a:rPr lang="es-ES" sz="1800" b="1" kern="1200" dirty="0" smtClean="0">
                          <a:solidFill>
                            <a:schemeClr val="tx1"/>
                          </a:solidFill>
                          <a:latin typeface="+mn-lt"/>
                          <a:ea typeface="+mn-ea"/>
                          <a:cs typeface="+mn-cs"/>
                        </a:rPr>
                        <a:t>Expected</a:t>
                      </a:r>
                      <a:r>
                        <a:rPr lang="es-ES" sz="1800" b="1" kern="1200" baseline="0" dirty="0" smtClean="0">
                          <a:solidFill>
                            <a:schemeClr val="tx1"/>
                          </a:solidFill>
                          <a:latin typeface="+mn-lt"/>
                          <a:ea typeface="+mn-ea"/>
                          <a:cs typeface="+mn-cs"/>
                        </a:rPr>
                        <a:t> results</a:t>
                      </a:r>
                      <a:endParaRPr lang="it-IT" sz="16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3028200">
                <a:tc>
                  <a:txBody>
                    <a:bodyPr/>
                    <a:lstStyle/>
                    <a:p>
                      <a:pPr lvl="0">
                        <a:buFont typeface="Wingdings" pitchFamily="2" charset="2"/>
                        <a:buChar char="q"/>
                      </a:pPr>
                      <a:r>
                        <a:rPr lang="en-US" sz="1800" u="none" strike="noStrike" kern="1200" dirty="0" smtClean="0">
                          <a:solidFill>
                            <a:schemeClr val="tx1"/>
                          </a:solidFill>
                          <a:latin typeface="+mn-lt"/>
                          <a:ea typeface="+mn-ea"/>
                          <a:cs typeface="+mn-cs"/>
                        </a:rPr>
                        <a:t>Improved access for SMEs and innovation brokers to applied research results and technology transfer mechanisms</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Strengthened  cross border innovation clusters and networks in key sectors of the Programme Area economy </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Strengthened linkages among businesses, vocational training providers, universities, research </a:t>
                      </a:r>
                      <a:r>
                        <a:rPr lang="en-US" sz="1800" u="none" strike="noStrike" kern="1200" dirty="0" err="1" smtClean="0">
                          <a:solidFill>
                            <a:schemeClr val="tx1"/>
                          </a:solidFill>
                          <a:latin typeface="+mn-lt"/>
                          <a:ea typeface="+mn-ea"/>
                          <a:cs typeface="+mn-cs"/>
                        </a:rPr>
                        <a:t>centres</a:t>
                      </a:r>
                      <a:r>
                        <a:rPr lang="en-US" sz="1800" u="none" strike="noStrike" kern="1200" dirty="0" smtClean="0">
                          <a:solidFill>
                            <a:schemeClr val="tx1"/>
                          </a:solidFill>
                          <a:latin typeface="+mn-lt"/>
                          <a:ea typeface="+mn-ea"/>
                          <a:cs typeface="+mn-cs"/>
                        </a:rPr>
                        <a:t>, policy departments, regulators, , suppliers and customers in the Programme Area </a:t>
                      </a:r>
                      <a:endParaRPr lang="it-IT" sz="1800" u="none" strike="noStrike" kern="1200" dirty="0" smtClean="0">
                        <a:solidFill>
                          <a:schemeClr val="tx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lang="it-IT" sz="1600" u="none" strike="noStrike" kern="1200" dirty="0" smtClean="0">
                        <a:solidFill>
                          <a:schemeClr val="tx1"/>
                        </a:solidFill>
                        <a:latin typeface="+mn-lt"/>
                        <a:ea typeface="+mn-ea"/>
                        <a:cs typeface="+mn-cs"/>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2531144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395536" y="2204864"/>
            <a:ext cx="7631708" cy="216594"/>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683568" y="476672"/>
            <a:ext cx="7572428" cy="1714512"/>
          </a:xfrm>
          <a:prstGeom prst="rect">
            <a:avLst/>
          </a:prstGeom>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0" fontAlgn="auto" hangingPunct="0">
              <a:spcAft>
                <a:spcPts val="0"/>
              </a:spcAft>
              <a:defRPr/>
            </a:pPr>
            <a:endParaRPr lang="en-US" sz="1600" b="1" spc="-100" dirty="0" smtClean="0">
              <a:solidFill>
                <a:schemeClr val="bg1"/>
              </a:solidFill>
            </a:endParaRPr>
          </a:p>
          <a:p>
            <a:pPr marL="92075" fontAlgn="ctr"/>
            <a:r>
              <a:rPr lang="en-US" sz="1800" b="1" dirty="0" smtClean="0">
                <a:solidFill>
                  <a:schemeClr val="bg1"/>
                </a:solidFill>
              </a:rPr>
              <a:t>Specific Objectives 1.2</a:t>
            </a:r>
          </a:p>
          <a:p>
            <a:pPr marL="92075" fontAlgn="ctr"/>
            <a:r>
              <a:rPr lang="en-US" sz="1800" b="1" dirty="0" smtClean="0">
                <a:solidFill>
                  <a:schemeClr val="dk1"/>
                </a:solidFill>
              </a:rPr>
              <a:t>Supporting the incubation of innovative specialized micro and small enterprises in thematic sectors of interest to the Programme Area</a:t>
            </a:r>
          </a:p>
          <a:p>
            <a:pPr marL="92075" fontAlgn="ctr"/>
            <a:endParaRPr lang="en-US" sz="1600" b="1" dirty="0" smtClean="0">
              <a:solidFill>
                <a:schemeClr val="bg1"/>
              </a:solidFill>
            </a:endParaRPr>
          </a:p>
        </p:txBody>
      </p:sp>
      <p:graphicFrame>
        <p:nvGraphicFramePr>
          <p:cNvPr id="14" name="Tabella 13"/>
          <p:cNvGraphicFramePr>
            <a:graphicFrameLocks noGrp="1"/>
          </p:cNvGraphicFramePr>
          <p:nvPr>
            <p:extLst>
              <p:ext uri="{D42A27DB-BD31-4B8C-83A1-F6EECF244321}">
                <p14:modId xmlns:p14="http://schemas.microsoft.com/office/powerpoint/2010/main" val="670144200"/>
              </p:ext>
            </p:extLst>
          </p:nvPr>
        </p:nvGraphicFramePr>
        <p:xfrm>
          <a:off x="695038" y="2421459"/>
          <a:ext cx="7715304" cy="3214710"/>
        </p:xfrm>
        <a:graphic>
          <a:graphicData uri="http://schemas.openxmlformats.org/drawingml/2006/table">
            <a:tbl>
              <a:tblPr/>
              <a:tblGrid>
                <a:gridCol w="7715304"/>
              </a:tblGrid>
              <a:tr h="380484">
                <a:tc>
                  <a:txBody>
                    <a:bodyPr/>
                    <a:lstStyle/>
                    <a:p>
                      <a:pPr algn="ctr">
                        <a:lnSpc>
                          <a:spcPct val="115000"/>
                        </a:lnSpc>
                        <a:spcAft>
                          <a:spcPts val="1000"/>
                        </a:spcAft>
                      </a:pPr>
                      <a:r>
                        <a:rPr lang="es-ES" sz="1800" b="1" kern="1200" dirty="0" err="1" smtClean="0">
                          <a:solidFill>
                            <a:schemeClr val="tx1"/>
                          </a:solidFill>
                          <a:latin typeface="+mn-lt"/>
                          <a:ea typeface="+mn-ea"/>
                          <a:cs typeface="+mn-cs"/>
                        </a:rPr>
                        <a:t>Indicative</a:t>
                      </a:r>
                      <a:r>
                        <a:rPr lang="es-ES" sz="1800" b="1" kern="1200" dirty="0" smtClean="0">
                          <a:solidFill>
                            <a:schemeClr val="tx1"/>
                          </a:solidFill>
                          <a:latin typeface="+mn-lt"/>
                          <a:ea typeface="+mn-ea"/>
                          <a:cs typeface="+mn-cs"/>
                        </a:rPr>
                        <a:t> </a:t>
                      </a:r>
                      <a:r>
                        <a:rPr lang="es-ES" sz="1800" b="1" kern="1200" dirty="0" err="1" smtClean="0">
                          <a:solidFill>
                            <a:schemeClr val="tx1"/>
                          </a:solidFill>
                          <a:latin typeface="+mn-lt"/>
                          <a:ea typeface="+mn-ea"/>
                          <a:cs typeface="+mn-cs"/>
                        </a:rPr>
                        <a:t>eligible</a:t>
                      </a:r>
                      <a:r>
                        <a:rPr lang="es-ES" sz="1800" b="1" kern="1200" dirty="0" smtClean="0">
                          <a:solidFill>
                            <a:schemeClr val="tx1"/>
                          </a:solidFill>
                          <a:latin typeface="+mn-lt"/>
                          <a:ea typeface="+mn-ea"/>
                          <a:cs typeface="+mn-cs"/>
                        </a:rPr>
                        <a:t> </a:t>
                      </a:r>
                      <a:r>
                        <a:rPr lang="es-ES" sz="1800" b="1" kern="1200" dirty="0" err="1" smtClean="0">
                          <a:solidFill>
                            <a:schemeClr val="tx1"/>
                          </a:solidFill>
                          <a:latin typeface="+mn-lt"/>
                          <a:ea typeface="+mn-ea"/>
                          <a:cs typeface="+mn-cs"/>
                        </a:rPr>
                        <a:t>actions</a:t>
                      </a:r>
                      <a:endParaRPr lang="it-IT" sz="16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2834226">
                <a:tc>
                  <a:txBody>
                    <a:bodyPr/>
                    <a:lstStyle/>
                    <a:p>
                      <a:pPr lvl="0">
                        <a:buFont typeface="Wingdings" pitchFamily="2" charset="2"/>
                        <a:buChar char="q"/>
                      </a:pPr>
                      <a:r>
                        <a:rPr lang="en-US" sz="1800" u="none" strike="noStrike" kern="1200" dirty="0" smtClean="0">
                          <a:solidFill>
                            <a:schemeClr val="tx1"/>
                          </a:solidFill>
                          <a:latin typeface="+mn-lt"/>
                          <a:ea typeface="+mn-ea"/>
                          <a:cs typeface="+mn-cs"/>
                        </a:rPr>
                        <a:t>Promoting the transfer of innovative techniques, best practice exchange, integration of knowledge relating to processes (governance and synergy of productive sectors) among SMEs located in incubators on both sides of the Programme Area</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Supporting the establishment of new incubators in sectors of interest to the Programme Area</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Promoting innovative start ups, mostly in disadvantaged areas </a:t>
                      </a:r>
                      <a:endParaRPr lang="it-IT" sz="1800" u="none" strike="noStrike" kern="1200" dirty="0" smtClean="0">
                        <a:solidFill>
                          <a:schemeClr val="tx1"/>
                        </a:solidFill>
                        <a:latin typeface="+mn-lt"/>
                        <a:ea typeface="+mn-ea"/>
                        <a:cs typeface="+mn-cs"/>
                      </a:endParaRPr>
                    </a:p>
                    <a:p>
                      <a:pPr marL="285750" indent="-285750">
                        <a:buFont typeface="Wingdings" panose="05000000000000000000" pitchFamily="2" charset="2"/>
                        <a:buChar char="q"/>
                      </a:pPr>
                      <a:endParaRPr lang="it-IT" sz="1800" kern="1200" dirty="0">
                        <a:solidFill>
                          <a:schemeClr val="tx1"/>
                        </a:solidFill>
                        <a:latin typeface="+mn-lt"/>
                        <a:ea typeface="+mn-ea"/>
                        <a:cs typeface="+mn-cs"/>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3599303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395536" y="2276872"/>
            <a:ext cx="7631708" cy="216594"/>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683568" y="428604"/>
            <a:ext cx="7572428" cy="1714512"/>
          </a:xfrm>
          <a:prstGeom prst="rect">
            <a:avLst/>
          </a:prstGeom>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0" fontAlgn="auto" hangingPunct="0">
              <a:spcAft>
                <a:spcPts val="0"/>
              </a:spcAft>
              <a:defRPr/>
            </a:pPr>
            <a:endParaRPr lang="en-US" sz="1600" b="1" spc="-100" dirty="0" smtClean="0">
              <a:solidFill>
                <a:schemeClr val="bg1"/>
              </a:solidFill>
            </a:endParaRPr>
          </a:p>
          <a:p>
            <a:pPr marL="92075" fontAlgn="ctr"/>
            <a:r>
              <a:rPr lang="en-US" sz="1800" b="1" dirty="0" smtClean="0">
                <a:solidFill>
                  <a:schemeClr val="bg1"/>
                </a:solidFill>
              </a:rPr>
              <a:t>Specific Objectives 1.2</a:t>
            </a:r>
          </a:p>
          <a:p>
            <a:pPr marL="92075" fontAlgn="ctr"/>
            <a:r>
              <a:rPr lang="en-US" sz="1800" b="1" dirty="0" smtClean="0">
                <a:solidFill>
                  <a:schemeClr val="dk1"/>
                </a:solidFill>
              </a:rPr>
              <a:t>Supporting the incubation of innovative specialized micro and small enterprises in thematic sectors of interest to the Programme Area</a:t>
            </a:r>
          </a:p>
          <a:p>
            <a:pPr marL="92075" fontAlgn="ctr"/>
            <a:endParaRPr lang="en-US" sz="1600" b="1" dirty="0" smtClean="0">
              <a:solidFill>
                <a:schemeClr val="bg1"/>
              </a:solidFill>
            </a:endParaRPr>
          </a:p>
        </p:txBody>
      </p:sp>
      <p:graphicFrame>
        <p:nvGraphicFramePr>
          <p:cNvPr id="14" name="Tabella 13"/>
          <p:cNvGraphicFramePr>
            <a:graphicFrameLocks noGrp="1"/>
          </p:cNvGraphicFramePr>
          <p:nvPr>
            <p:extLst>
              <p:ext uri="{D42A27DB-BD31-4B8C-83A1-F6EECF244321}">
                <p14:modId xmlns:p14="http://schemas.microsoft.com/office/powerpoint/2010/main" val="459839862"/>
              </p:ext>
            </p:extLst>
          </p:nvPr>
        </p:nvGraphicFramePr>
        <p:xfrm>
          <a:off x="612130" y="2636912"/>
          <a:ext cx="7715304" cy="3214710"/>
        </p:xfrm>
        <a:graphic>
          <a:graphicData uri="http://schemas.openxmlformats.org/drawingml/2006/table">
            <a:tbl>
              <a:tblPr/>
              <a:tblGrid>
                <a:gridCol w="7715304"/>
              </a:tblGrid>
              <a:tr h="380484">
                <a:tc>
                  <a:txBody>
                    <a:bodyPr/>
                    <a:lstStyle/>
                    <a:p>
                      <a:pPr algn="ctr">
                        <a:lnSpc>
                          <a:spcPct val="115000"/>
                        </a:lnSpc>
                        <a:spcAft>
                          <a:spcPts val="1000"/>
                        </a:spcAft>
                      </a:pPr>
                      <a:r>
                        <a:rPr lang="es-ES" sz="1800" b="1" kern="1200" dirty="0" smtClean="0">
                          <a:solidFill>
                            <a:schemeClr val="tx1"/>
                          </a:solidFill>
                          <a:latin typeface="+mn-lt"/>
                          <a:ea typeface="+mn-ea"/>
                          <a:cs typeface="+mn-cs"/>
                        </a:rPr>
                        <a:t>Expected</a:t>
                      </a:r>
                      <a:r>
                        <a:rPr lang="es-ES" sz="1800" b="1" kern="1200" baseline="0" dirty="0" smtClean="0">
                          <a:solidFill>
                            <a:schemeClr val="tx1"/>
                          </a:solidFill>
                          <a:latin typeface="+mn-lt"/>
                          <a:ea typeface="+mn-ea"/>
                          <a:cs typeface="+mn-cs"/>
                        </a:rPr>
                        <a:t> results</a:t>
                      </a:r>
                      <a:endParaRPr lang="it-IT" sz="16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2834226">
                <a:tc>
                  <a:txBody>
                    <a:bodyPr/>
                    <a:lstStyle/>
                    <a:p>
                      <a:pPr lvl="0">
                        <a:buFont typeface="Wingdings" pitchFamily="2" charset="2"/>
                        <a:buChar char="q"/>
                      </a:pPr>
                      <a:r>
                        <a:rPr lang="en-US" sz="1800" u="none" strike="noStrike" kern="1200" dirty="0" smtClean="0">
                          <a:solidFill>
                            <a:schemeClr val="tx1"/>
                          </a:solidFill>
                          <a:latin typeface="+mn-lt"/>
                          <a:ea typeface="+mn-ea"/>
                          <a:cs typeface="+mn-cs"/>
                        </a:rPr>
                        <a:t>Improved access for SMEs to new support services fostering innovation and internationalization.</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Transferred innovative techniques and integration of knowledge relating to processes (governance and synergy of productive sectors)</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Increased cooperation between research, public and private sectors to stimulate  innovation and entrepreneurship (e.g. reduction of administrative barriers, public procurement of innovative products and services)</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kern="1200" dirty="0" smtClean="0">
                          <a:solidFill>
                            <a:schemeClr val="tx1"/>
                          </a:solidFill>
                          <a:latin typeface="+mn-lt"/>
                          <a:ea typeface="+mn-ea"/>
                          <a:cs typeface="+mn-cs"/>
                        </a:rPr>
                        <a:t>Enhanced cooperation practices stimulating innovative start ups</a:t>
                      </a:r>
                      <a:endParaRPr lang="it-IT" sz="1800" kern="1200" dirty="0">
                        <a:solidFill>
                          <a:schemeClr val="tx1"/>
                        </a:solidFill>
                        <a:latin typeface="+mn-lt"/>
                        <a:ea typeface="+mn-ea"/>
                        <a:cs typeface="+mn-cs"/>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1288646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noGrp="1"/>
          </p:cNvSpPr>
          <p:nvPr>
            <p:ph type="title"/>
          </p:nvPr>
        </p:nvSpPr>
        <p:spPr bwMode="auto">
          <a:xfrm>
            <a:off x="827584" y="1052736"/>
            <a:ext cx="7543824" cy="1367842"/>
          </a:xfrm>
          <a:prstGeom prst="rect">
            <a:avLst/>
          </a:prstGeom>
          <a:solidFill>
            <a:srgbClr val="00B050"/>
          </a:solidFill>
          <a:ln>
            <a:solidFill>
              <a:schemeClr val="accent1"/>
            </a:solidFill>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normAutofit fontScale="90000"/>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fontAlgn="auto">
              <a:spcAft>
                <a:spcPts val="0"/>
              </a:spcAft>
              <a:defRPr/>
            </a:pPr>
            <a:r>
              <a:rPr lang="en-US" sz="2800" b="1" dirty="0">
                <a:solidFill>
                  <a:schemeClr val="bg1"/>
                </a:solidFill>
              </a:rPr>
              <a:t>Priority Axis </a:t>
            </a:r>
            <a:r>
              <a:rPr lang="en-US" sz="2800" b="1" dirty="0" smtClean="0">
                <a:solidFill>
                  <a:schemeClr val="bg1"/>
                </a:solidFill>
              </a:rPr>
              <a:t>2</a:t>
            </a:r>
            <a:r>
              <a:rPr lang="en-US" sz="2800" dirty="0" smtClean="0">
                <a:solidFill>
                  <a:schemeClr val="bg1"/>
                </a:solidFill>
              </a:rPr>
              <a:t/>
            </a:r>
            <a:br>
              <a:rPr lang="en-US" sz="2800" dirty="0" smtClean="0">
                <a:solidFill>
                  <a:schemeClr val="bg1"/>
                </a:solidFill>
              </a:rPr>
            </a:br>
            <a:r>
              <a:rPr lang="en-US" sz="2800" b="1" dirty="0" smtClean="0">
                <a:solidFill>
                  <a:schemeClr val="bg1"/>
                </a:solidFill>
              </a:rPr>
              <a:t/>
            </a:r>
            <a:br>
              <a:rPr lang="en-US" sz="2800" b="1" dirty="0" smtClean="0">
                <a:solidFill>
                  <a:schemeClr val="bg1"/>
                </a:solidFill>
              </a:rPr>
            </a:br>
            <a:r>
              <a:rPr lang="en-US" sz="2800" b="1" dirty="0" smtClean="0">
                <a:solidFill>
                  <a:schemeClr val="bg1"/>
                </a:solidFill>
              </a:rPr>
              <a:t> Integrated Environmental Management</a:t>
            </a:r>
            <a:endParaRPr lang="en-US" sz="2800" b="1" dirty="0">
              <a:solidFill>
                <a:schemeClr val="bg1"/>
              </a:solidFill>
            </a:endParaRPr>
          </a:p>
        </p:txBody>
      </p:sp>
    </p:spTree>
    <p:extLst>
      <p:ext uri="{BB962C8B-B14F-4D97-AF65-F5344CB8AC3E}">
        <p14:creationId xmlns:p14="http://schemas.microsoft.com/office/powerpoint/2010/main" val="3042030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500034" y="1285860"/>
            <a:ext cx="7488832" cy="288032"/>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683568" y="332656"/>
            <a:ext cx="7786742" cy="1272204"/>
          </a:xfrm>
          <a:prstGeom prst="rect">
            <a:avLst/>
          </a:prstGeom>
          <a:solidFill>
            <a:srgbClr val="00B050"/>
          </a:solidFill>
          <a:ln w="38100" cap="flat" cmpd="sng" algn="ctr">
            <a:solidFill>
              <a:schemeClr val="accen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0" fontAlgn="auto" hangingPunct="0">
              <a:spcAft>
                <a:spcPts val="0"/>
              </a:spcAft>
              <a:defRPr/>
            </a:pPr>
            <a:r>
              <a:rPr lang="en-US" sz="1800" b="1" dirty="0" smtClean="0">
                <a:solidFill>
                  <a:schemeClr val="bg1"/>
                </a:solidFill>
              </a:rPr>
              <a:t>Specific Objectives 2.1 </a:t>
            </a:r>
          </a:p>
          <a:p>
            <a:pPr eaLnBrk="0" fontAlgn="auto" hangingPunct="0">
              <a:spcAft>
                <a:spcPts val="0"/>
              </a:spcAft>
              <a:defRPr/>
            </a:pPr>
            <a:r>
              <a:rPr lang="en-US" sz="1800" b="1" dirty="0" smtClean="0">
                <a:solidFill>
                  <a:schemeClr val="bg1"/>
                </a:solidFill>
              </a:rPr>
              <a:t> </a:t>
            </a:r>
            <a:r>
              <a:rPr lang="en-US" sz="1800" b="1" dirty="0" smtClean="0"/>
              <a:t>Valorisation of cultural heritage and natural resources as a territorial asset of the Programme Area</a:t>
            </a:r>
            <a:endParaRPr lang="el-GR" sz="1800" b="1" dirty="0" smtClean="0"/>
          </a:p>
          <a:p>
            <a:pPr eaLnBrk="0" fontAlgn="auto" hangingPunct="0">
              <a:spcAft>
                <a:spcPts val="0"/>
              </a:spcAft>
              <a:defRPr/>
            </a:pPr>
            <a:r>
              <a:rPr lang="en-GB" sz="1800" b="1" dirty="0" smtClean="0"/>
              <a:t> </a:t>
            </a:r>
            <a:endParaRPr lang="en-US" sz="1800" b="1" spc="-100" dirty="0"/>
          </a:p>
        </p:txBody>
      </p:sp>
      <p:sp>
        <p:nvSpPr>
          <p:cNvPr id="27" name="Left-Right-Up Arrow 14"/>
          <p:cNvSpPr/>
          <p:nvPr/>
        </p:nvSpPr>
        <p:spPr>
          <a:xfrm rot="10800000">
            <a:off x="395536" y="1772816"/>
            <a:ext cx="7715304" cy="214314"/>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graphicFrame>
        <p:nvGraphicFramePr>
          <p:cNvPr id="14" name="Tabella 13"/>
          <p:cNvGraphicFramePr>
            <a:graphicFrameLocks noGrp="1"/>
          </p:cNvGraphicFramePr>
          <p:nvPr>
            <p:extLst>
              <p:ext uri="{D42A27DB-BD31-4B8C-83A1-F6EECF244321}">
                <p14:modId xmlns:p14="http://schemas.microsoft.com/office/powerpoint/2010/main" val="3103360900"/>
              </p:ext>
            </p:extLst>
          </p:nvPr>
        </p:nvGraphicFramePr>
        <p:xfrm>
          <a:off x="611560" y="1946864"/>
          <a:ext cx="7929618" cy="4289110"/>
        </p:xfrm>
        <a:graphic>
          <a:graphicData uri="http://schemas.openxmlformats.org/drawingml/2006/table">
            <a:tbl>
              <a:tblPr/>
              <a:tblGrid>
                <a:gridCol w="7929618"/>
              </a:tblGrid>
              <a:tr h="357190">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es-ES" sz="1800" b="1" kern="1200" dirty="0" smtClean="0">
                          <a:solidFill>
                            <a:schemeClr val="tx1"/>
                          </a:solidFill>
                          <a:latin typeface="+mn-lt"/>
                          <a:ea typeface="+mn-ea"/>
                          <a:cs typeface="+mn-cs"/>
                        </a:rPr>
                        <a:t>Indicative eligible actions</a:t>
                      </a:r>
                      <a:endParaRPr lang="it-IT" sz="1800" dirty="0" smtClean="0">
                        <a:latin typeface="+mn-lt"/>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1661020">
                <a:tc>
                  <a:txBody>
                    <a:bodyPr/>
                    <a:lstStyle/>
                    <a:p>
                      <a:pPr lvl="0">
                        <a:buFont typeface="Wingdings" pitchFamily="2" charset="2"/>
                        <a:buChar char="q"/>
                      </a:pPr>
                      <a:r>
                        <a:rPr lang="en-US" sz="1800" kern="1200" dirty="0" smtClean="0">
                          <a:solidFill>
                            <a:schemeClr val="tx1"/>
                          </a:solidFill>
                          <a:latin typeface="+mn-lt"/>
                          <a:ea typeface="+mn-ea"/>
                          <a:cs typeface="+mn-cs"/>
                        </a:rPr>
                        <a:t> </a:t>
                      </a:r>
                      <a:r>
                        <a:rPr lang="en-US" sz="1600" u="none" strike="noStrike" kern="1200" dirty="0" smtClean="0">
                          <a:solidFill>
                            <a:schemeClr val="tx1"/>
                          </a:solidFill>
                          <a:latin typeface="+mn-lt"/>
                          <a:ea typeface="+mn-ea"/>
                          <a:cs typeface="+mn-cs"/>
                        </a:rPr>
                        <a:t>Generating new products, services and policy tools in local authorities for promoting accessible online content on areas recognized for their natural and cultural value in tourism (e.g. ICT applications, App, customized information services for tourists with virtual navigation possibilities)</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Developing attractive and integrated cultural tourism products based on natural ecosystems (e.g. insular system, underwater cultural heritage) or thematic cross border sites or routes, involving community actors (i.e. farmers and land managers)</a:t>
                      </a:r>
                      <a:endParaRPr lang="it-IT" sz="1600" u="none" strike="noStrike" kern="1200" dirty="0" smtClean="0">
                        <a:solidFill>
                          <a:schemeClr val="tx1"/>
                        </a:solidFill>
                        <a:latin typeface="+mn-lt"/>
                        <a:ea typeface="+mn-ea"/>
                        <a:cs typeface="+mn-cs"/>
                      </a:endParaRPr>
                    </a:p>
                    <a:p>
                      <a:pPr lvl="0"/>
                      <a:r>
                        <a:rPr lang="en-US" sz="1600" u="none" strike="noStrike" kern="1200" dirty="0" smtClean="0">
                          <a:solidFill>
                            <a:schemeClr val="tx1"/>
                          </a:solidFill>
                          <a:latin typeface="+mn-lt"/>
                          <a:ea typeface="+mn-ea"/>
                          <a:cs typeface="+mn-cs"/>
                        </a:rPr>
                        <a:t>Improving accessibility to natural/historical resources (beaches, archaeological areas, historical </a:t>
                      </a:r>
                      <a:r>
                        <a:rPr lang="en-US" sz="1600" u="none" strike="noStrike" kern="1200" dirty="0" err="1" smtClean="0">
                          <a:solidFill>
                            <a:schemeClr val="tx1"/>
                          </a:solidFill>
                          <a:latin typeface="+mn-lt"/>
                          <a:ea typeface="+mn-ea"/>
                          <a:cs typeface="+mn-cs"/>
                        </a:rPr>
                        <a:t>centres</a:t>
                      </a:r>
                      <a:r>
                        <a:rPr lang="en-US" sz="1600" u="none" strike="noStrike" kern="1200" dirty="0" smtClean="0">
                          <a:solidFill>
                            <a:schemeClr val="tx1"/>
                          </a:solidFill>
                          <a:latin typeface="+mn-lt"/>
                          <a:ea typeface="+mn-ea"/>
                          <a:cs typeface="+mn-cs"/>
                        </a:rPr>
                        <a:t>) </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Developing and piloting energy efficiency solutions in tourism related buildings and facilitating introduction of friendly environment services and green energy within tourist SMEs (RES, EE, Eco-innovation, renewable energies, using recycling materials, km 0 products, introduction of LCA - Life Cycle Analysis, etc) </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Developing and testing innovative CBC management plans and measures, such as traffic calming interventions in public areas (e.g. historical </a:t>
                      </a:r>
                      <a:r>
                        <a:rPr lang="en-US" sz="1600" u="none" strike="noStrike" kern="1200" dirty="0" err="1" smtClean="0">
                          <a:solidFill>
                            <a:schemeClr val="tx1"/>
                          </a:solidFill>
                          <a:latin typeface="+mn-lt"/>
                          <a:ea typeface="+mn-ea"/>
                          <a:cs typeface="+mn-cs"/>
                        </a:rPr>
                        <a:t>centres</a:t>
                      </a:r>
                      <a:r>
                        <a:rPr lang="en-US" sz="1600" u="none" strike="noStrike" kern="1200" dirty="0" smtClean="0">
                          <a:solidFill>
                            <a:schemeClr val="tx1"/>
                          </a:solidFill>
                          <a:latin typeface="+mn-lt"/>
                          <a:ea typeface="+mn-ea"/>
                          <a:cs typeface="+mn-cs"/>
                        </a:rPr>
                        <a:t>) and ecological measures within SMEs</a:t>
                      </a:r>
                      <a:endParaRPr lang="it-IT" sz="1600" u="none" strike="noStrike" kern="1200" dirty="0" smtClean="0">
                        <a:solidFill>
                          <a:schemeClr val="tx1"/>
                        </a:solidFill>
                        <a:latin typeface="+mn-lt"/>
                        <a:ea typeface="+mn-ea"/>
                        <a:cs typeface="+mn-cs"/>
                      </a:endParaRPr>
                    </a:p>
                  </a:txBody>
                  <a:tcPr marL="68580" marR="68580" marT="0" marB="0">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3317448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ox(in)">
                                      <p:cBhvr>
                                        <p:cTn id="1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500034" y="1285860"/>
            <a:ext cx="7488832" cy="288032"/>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500034" y="649757"/>
            <a:ext cx="7786742" cy="1272204"/>
          </a:xfrm>
          <a:prstGeom prst="rect">
            <a:avLst/>
          </a:prstGeom>
          <a:solidFill>
            <a:srgbClr val="00B050"/>
          </a:solidFill>
          <a:ln w="38100" cap="flat" cmpd="sng" algn="ctr">
            <a:solidFill>
              <a:schemeClr val="accen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0" fontAlgn="auto" hangingPunct="0">
              <a:spcAft>
                <a:spcPts val="0"/>
              </a:spcAft>
              <a:defRPr/>
            </a:pPr>
            <a:r>
              <a:rPr lang="en-US" sz="1800" b="1" dirty="0" smtClean="0">
                <a:solidFill>
                  <a:schemeClr val="bg1"/>
                </a:solidFill>
              </a:rPr>
              <a:t>Specific Objectives 2.1 </a:t>
            </a:r>
          </a:p>
          <a:p>
            <a:pPr eaLnBrk="0" fontAlgn="auto" hangingPunct="0">
              <a:spcAft>
                <a:spcPts val="0"/>
              </a:spcAft>
              <a:defRPr/>
            </a:pPr>
            <a:r>
              <a:rPr lang="en-US" sz="1800" b="1" dirty="0" smtClean="0">
                <a:solidFill>
                  <a:schemeClr val="bg1"/>
                </a:solidFill>
              </a:rPr>
              <a:t> </a:t>
            </a:r>
            <a:r>
              <a:rPr lang="en-US" sz="1800" b="1" dirty="0" smtClean="0"/>
              <a:t>Valorisation of cultural heritage and natural resources as a territorial asset of the Programme Area</a:t>
            </a:r>
            <a:endParaRPr lang="el-GR" sz="1800" b="1" dirty="0" smtClean="0"/>
          </a:p>
          <a:p>
            <a:pPr eaLnBrk="0" fontAlgn="auto" hangingPunct="0">
              <a:spcAft>
                <a:spcPts val="0"/>
              </a:spcAft>
              <a:defRPr/>
            </a:pPr>
            <a:r>
              <a:rPr lang="en-GB" sz="1800" b="1" dirty="0" smtClean="0"/>
              <a:t> </a:t>
            </a:r>
            <a:endParaRPr lang="en-US" sz="1800" spc="-100" dirty="0"/>
          </a:p>
        </p:txBody>
      </p:sp>
      <p:sp>
        <p:nvSpPr>
          <p:cNvPr id="27" name="Left-Right-Up Arrow 14"/>
          <p:cNvSpPr/>
          <p:nvPr/>
        </p:nvSpPr>
        <p:spPr>
          <a:xfrm rot="10800000">
            <a:off x="467544" y="2132856"/>
            <a:ext cx="7715304" cy="214314"/>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graphicFrame>
        <p:nvGraphicFramePr>
          <p:cNvPr id="14" name="Tabella 13"/>
          <p:cNvGraphicFramePr>
            <a:graphicFrameLocks noGrp="1"/>
          </p:cNvGraphicFramePr>
          <p:nvPr>
            <p:extLst>
              <p:ext uri="{D42A27DB-BD31-4B8C-83A1-F6EECF244321}">
                <p14:modId xmlns:p14="http://schemas.microsoft.com/office/powerpoint/2010/main" val="514897886"/>
              </p:ext>
            </p:extLst>
          </p:nvPr>
        </p:nvGraphicFramePr>
        <p:xfrm>
          <a:off x="500034" y="2636912"/>
          <a:ext cx="7929618" cy="2522794"/>
        </p:xfrm>
        <a:graphic>
          <a:graphicData uri="http://schemas.openxmlformats.org/drawingml/2006/table">
            <a:tbl>
              <a:tblPr/>
              <a:tblGrid>
                <a:gridCol w="7929618"/>
              </a:tblGrid>
              <a:tr h="357190">
                <a:tc>
                  <a:txBody>
                    <a:bodyPr/>
                    <a:lstStyle/>
                    <a:p>
                      <a:pPr algn="ctr">
                        <a:lnSpc>
                          <a:spcPct val="115000"/>
                        </a:lnSpc>
                        <a:spcAft>
                          <a:spcPts val="1000"/>
                        </a:spcAft>
                      </a:pPr>
                      <a:r>
                        <a:rPr lang="en-GB" sz="1800" b="1" dirty="0" smtClean="0">
                          <a:latin typeface="Calibri"/>
                          <a:ea typeface="Calibri"/>
                          <a:cs typeface="Times New Roman"/>
                        </a:rPr>
                        <a:t>Expected Results</a:t>
                      </a:r>
                      <a:endParaRPr lang="it-IT" sz="18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1661020">
                <a:tc>
                  <a:txBody>
                    <a:bodyPr/>
                    <a:lstStyle/>
                    <a:p>
                      <a:pPr lvl="0">
                        <a:buFont typeface="Wingdings" pitchFamily="2" charset="2"/>
                        <a:buChar char="q"/>
                      </a:pPr>
                      <a:endParaRPr lang="en-US"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Developed and tested innovative CBC management plans and measures</a:t>
                      </a:r>
                      <a:endParaRPr lang="it-IT" sz="1800" u="none" strike="noStrike" kern="1200" dirty="0" smtClean="0">
                        <a:solidFill>
                          <a:schemeClr val="tx1"/>
                        </a:solidFill>
                        <a:latin typeface="+mn-lt"/>
                        <a:ea typeface="+mn-ea"/>
                        <a:cs typeface="+mn-cs"/>
                      </a:endParaRPr>
                    </a:p>
                    <a:p>
                      <a:pPr lvl="0"/>
                      <a:r>
                        <a:rPr lang="en-US" sz="1800" u="none" strike="noStrike" kern="1200" dirty="0" smtClean="0">
                          <a:solidFill>
                            <a:schemeClr val="tx1"/>
                          </a:solidFill>
                          <a:latin typeface="+mn-lt"/>
                          <a:ea typeface="+mn-ea"/>
                          <a:cs typeface="+mn-cs"/>
                        </a:rPr>
                        <a:t>Better protected natural and historical sites </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Enhanced promotion and marketing of sustainable tourist destinations of high natural or cultural value in the Programme Area;</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Increased measures for protecting cultural heritage and natural resources </a:t>
                      </a:r>
                      <a:endParaRPr lang="it-IT" sz="1800" u="none" strike="noStrike"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 </a:t>
                      </a:r>
                      <a:endParaRPr lang="it-IT" sz="1800" kern="1200" dirty="0" smtClean="0">
                        <a:solidFill>
                          <a:schemeClr val="tx1"/>
                        </a:solidFill>
                        <a:latin typeface="+mn-lt"/>
                        <a:ea typeface="+mn-ea"/>
                        <a:cs typeface="+mn-cs"/>
                      </a:endParaRPr>
                    </a:p>
                    <a:p>
                      <a:pPr marL="285750" indent="-285750" algn="just">
                        <a:lnSpc>
                          <a:spcPct val="115000"/>
                        </a:lnSpc>
                        <a:spcAft>
                          <a:spcPts val="0"/>
                        </a:spcAft>
                        <a:buFont typeface="Wingdings" panose="05000000000000000000" pitchFamily="2" charset="2"/>
                        <a:buChar char="q"/>
                      </a:pPr>
                      <a:endParaRPr lang="it-IT" sz="1400" dirty="0">
                        <a:latin typeface="Calibri"/>
                        <a:ea typeface="Calibri"/>
                        <a:cs typeface="Times New Roman"/>
                      </a:endParaRPr>
                    </a:p>
                  </a:txBody>
                  <a:tcPr marL="68580" marR="68580" marT="0" marB="0">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4236399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ox(in)">
                                      <p:cBhvr>
                                        <p:cTn id="1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467544" y="1772816"/>
            <a:ext cx="7358114" cy="285752"/>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472128" y="332656"/>
            <a:ext cx="7715304" cy="1343072"/>
          </a:xfrm>
          <a:prstGeom prst="rect">
            <a:avLst/>
          </a:prstGeom>
          <a:solidFill>
            <a:srgbClr val="00B050"/>
          </a:solidFill>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92075" fontAlgn="ctr"/>
            <a:r>
              <a:rPr lang="en-US" sz="1800" b="1" dirty="0" smtClean="0">
                <a:solidFill>
                  <a:schemeClr val="bg1"/>
                </a:solidFill>
              </a:rPr>
              <a:t>Specific Objective 2.2 </a:t>
            </a:r>
          </a:p>
          <a:p>
            <a:pPr marL="92075" fontAlgn="ctr"/>
            <a:r>
              <a:rPr lang="en-US" sz="1800" b="1" dirty="0" smtClean="0"/>
              <a:t>Improvement of joint management and governance plans for biodiversity of coastal and rural ecosystems, paying attention on natural resources and protected areas and development of environmental protection measures</a:t>
            </a:r>
          </a:p>
        </p:txBody>
      </p:sp>
      <p:graphicFrame>
        <p:nvGraphicFramePr>
          <p:cNvPr id="14" name="Tabella 13"/>
          <p:cNvGraphicFramePr>
            <a:graphicFrameLocks noGrp="1"/>
          </p:cNvGraphicFramePr>
          <p:nvPr>
            <p:extLst>
              <p:ext uri="{D42A27DB-BD31-4B8C-83A1-F6EECF244321}">
                <p14:modId xmlns:p14="http://schemas.microsoft.com/office/powerpoint/2010/main" val="1205667795"/>
              </p:ext>
            </p:extLst>
          </p:nvPr>
        </p:nvGraphicFramePr>
        <p:xfrm>
          <a:off x="683568" y="2058569"/>
          <a:ext cx="7715304" cy="4317529"/>
        </p:xfrm>
        <a:graphic>
          <a:graphicData uri="http://schemas.openxmlformats.org/drawingml/2006/table">
            <a:tbl>
              <a:tblPr/>
              <a:tblGrid>
                <a:gridCol w="7715304"/>
              </a:tblGrid>
              <a:tr h="313694">
                <a:tc>
                  <a:txBody>
                    <a:bodyPr/>
                    <a:lstStyle/>
                    <a:p>
                      <a:pPr algn="ctr">
                        <a:lnSpc>
                          <a:spcPct val="115000"/>
                        </a:lnSpc>
                        <a:spcAft>
                          <a:spcPts val="1000"/>
                        </a:spcAft>
                      </a:pPr>
                      <a:r>
                        <a:rPr lang="es-ES" sz="1800" b="1" kern="1200" dirty="0" smtClean="0">
                          <a:solidFill>
                            <a:schemeClr val="tx1"/>
                          </a:solidFill>
                          <a:latin typeface="+mn-lt"/>
                          <a:ea typeface="+mn-ea"/>
                          <a:cs typeface="+mn-cs"/>
                        </a:rPr>
                        <a:t>Indicative</a:t>
                      </a:r>
                      <a:r>
                        <a:rPr lang="es-ES" sz="1800" b="1" kern="1200" baseline="0" dirty="0" smtClean="0">
                          <a:solidFill>
                            <a:schemeClr val="tx1"/>
                          </a:solidFill>
                          <a:latin typeface="+mn-lt"/>
                          <a:ea typeface="+mn-ea"/>
                          <a:cs typeface="+mn-cs"/>
                        </a:rPr>
                        <a:t> e</a:t>
                      </a:r>
                      <a:r>
                        <a:rPr lang="es-ES" sz="1800" b="1" kern="1200" dirty="0" smtClean="0">
                          <a:solidFill>
                            <a:schemeClr val="tx1"/>
                          </a:solidFill>
                          <a:latin typeface="+mn-lt"/>
                          <a:ea typeface="+mn-ea"/>
                          <a:cs typeface="+mn-cs"/>
                        </a:rPr>
                        <a:t>ligible actions</a:t>
                      </a:r>
                      <a:endParaRPr lang="it-IT" sz="16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3992536">
                <a:tc>
                  <a:txBody>
                    <a:bodyPr/>
                    <a:lstStyle/>
                    <a:p>
                      <a:pPr lvl="0">
                        <a:buFont typeface="Wingdings" pitchFamily="2" charset="2"/>
                        <a:buChar char="q"/>
                      </a:pPr>
                      <a:r>
                        <a:rPr lang="en-US" sz="1600" u="none" strike="noStrike" kern="1200" dirty="0" smtClean="0">
                          <a:solidFill>
                            <a:schemeClr val="tx1"/>
                          </a:solidFill>
                          <a:latin typeface="+mn-lt"/>
                          <a:ea typeface="+mn-ea"/>
                          <a:cs typeface="+mn-cs"/>
                        </a:rPr>
                        <a:t>Adopting joint management and governance plans of coastal ecosystems, marine protected areas and their shared biological resources and elaborating joint protocols for natural and technological risk prevention</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Promoting the effective integration, standardization, and public accessibility of data and knowledge on biodiversity of the Programme Area, including knowledge on overwhelmed natural assets (e.g. </a:t>
                      </a:r>
                      <a:r>
                        <a:rPr lang="en-US" sz="1600" u="none" strike="noStrike" kern="1200" dirty="0" err="1" smtClean="0">
                          <a:solidFill>
                            <a:schemeClr val="tx1"/>
                          </a:solidFill>
                          <a:latin typeface="+mn-lt"/>
                          <a:ea typeface="+mn-ea"/>
                          <a:cs typeface="+mn-cs"/>
                        </a:rPr>
                        <a:t>bioconstructions</a:t>
                      </a:r>
                      <a:r>
                        <a:rPr lang="en-US" sz="1600" u="none" strike="noStrike" kern="1200" dirty="0" smtClean="0">
                          <a:solidFill>
                            <a:schemeClr val="tx1"/>
                          </a:solidFill>
                          <a:latin typeface="+mn-lt"/>
                          <a:ea typeface="+mn-ea"/>
                          <a:cs typeface="+mn-cs"/>
                        </a:rPr>
                        <a:t> </a:t>
                      </a:r>
                      <a:r>
                        <a:rPr lang="en-US" sz="1600" u="none" strike="noStrike" kern="1200" dirty="0" err="1" smtClean="0">
                          <a:solidFill>
                            <a:schemeClr val="tx1"/>
                          </a:solidFill>
                          <a:latin typeface="+mn-lt"/>
                          <a:ea typeface="+mn-ea"/>
                          <a:cs typeface="+mn-cs"/>
                        </a:rPr>
                        <a:t>coralligene</a:t>
                      </a:r>
                      <a:r>
                        <a:rPr lang="en-US" sz="1600" u="none" strike="noStrike" kern="1200" dirty="0" smtClean="0">
                          <a:solidFill>
                            <a:schemeClr val="tx1"/>
                          </a:solidFill>
                          <a:latin typeface="+mn-lt"/>
                          <a:ea typeface="+mn-ea"/>
                          <a:cs typeface="+mn-cs"/>
                        </a:rPr>
                        <a:t>, meadows of </a:t>
                      </a:r>
                      <a:r>
                        <a:rPr lang="en-US" sz="1600" u="none" strike="noStrike" kern="1200" dirty="0" err="1" smtClean="0">
                          <a:solidFill>
                            <a:schemeClr val="tx1"/>
                          </a:solidFill>
                          <a:latin typeface="+mn-lt"/>
                          <a:ea typeface="+mn-ea"/>
                          <a:cs typeface="+mn-cs"/>
                        </a:rPr>
                        <a:t>Posidonia</a:t>
                      </a:r>
                      <a:r>
                        <a:rPr lang="en-US" sz="1600" u="none" strike="noStrike" kern="1200" dirty="0" smtClean="0">
                          <a:solidFill>
                            <a:schemeClr val="tx1"/>
                          </a:solidFill>
                          <a:latin typeface="+mn-lt"/>
                          <a:ea typeface="+mn-ea"/>
                          <a:cs typeface="+mn-cs"/>
                        </a:rPr>
                        <a:t>, white coral Fund)[1]</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Supporting the public sector for improving infrastructures, processes and services for the disposal of waste water and waste facilities under pressure, such as the seasonal cleaning of the coast and the seabed, also involving environmental associations and improving controls and communication</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Jointly elaborating maritime spatial plans (MSP) in areas of common interest (i.e. coastal protection, conflicts of aquaculture with maritime and coastal tourism, etc.) capitalizing from previous projects and in </a:t>
                      </a:r>
                      <a:r>
                        <a:rPr lang="en-US" sz="1600" u="none" strike="noStrike" kern="1200" dirty="0" err="1" smtClean="0">
                          <a:solidFill>
                            <a:schemeClr val="tx1"/>
                          </a:solidFill>
                          <a:latin typeface="+mn-lt"/>
                          <a:ea typeface="+mn-ea"/>
                          <a:cs typeface="+mn-cs"/>
                        </a:rPr>
                        <a:t>complementarity</a:t>
                      </a:r>
                      <a:r>
                        <a:rPr lang="en-US" sz="1600" u="none" strike="noStrike" kern="1200" dirty="0" smtClean="0">
                          <a:solidFill>
                            <a:schemeClr val="tx1"/>
                          </a:solidFill>
                          <a:latin typeface="+mn-lt"/>
                          <a:ea typeface="+mn-ea"/>
                          <a:cs typeface="+mn-cs"/>
                        </a:rPr>
                        <a:t> with the EUSAIR Action Plan</a:t>
                      </a:r>
                      <a:endParaRPr lang="it-IT" sz="1600" u="none" strike="noStrike" kern="1200" dirty="0" smtClean="0">
                        <a:solidFill>
                          <a:schemeClr val="tx1"/>
                        </a:solidFill>
                        <a:latin typeface="+mn-lt"/>
                        <a:ea typeface="+mn-ea"/>
                        <a:cs typeface="+mn-cs"/>
                      </a:endParaRPr>
                    </a:p>
                    <a:p>
                      <a:pPr lvl="0">
                        <a:buFont typeface="Wingdings" pitchFamily="2" charset="2"/>
                        <a:buChar char="q"/>
                      </a:pPr>
                      <a:r>
                        <a:rPr lang="en-US" sz="1600" u="none" strike="noStrike" kern="1200" dirty="0" smtClean="0">
                          <a:solidFill>
                            <a:schemeClr val="tx1"/>
                          </a:solidFill>
                          <a:latin typeface="+mn-lt"/>
                          <a:ea typeface="+mn-ea"/>
                          <a:cs typeface="+mn-cs"/>
                        </a:rPr>
                        <a:t>Developing education and awareness-raising tools related to protection of biodiversity </a:t>
                      </a:r>
                      <a:endParaRPr lang="it-IT" sz="1600" u="none" strike="noStrike" kern="1200" dirty="0" smtClean="0">
                        <a:solidFill>
                          <a:schemeClr val="tx1"/>
                        </a:solidFill>
                        <a:latin typeface="+mn-lt"/>
                        <a:ea typeface="+mn-ea"/>
                        <a:cs typeface="+mn-cs"/>
                      </a:endParaRPr>
                    </a:p>
                    <a:p>
                      <a:pPr lvl="0"/>
                      <a:r>
                        <a:rPr lang="en-US" sz="1600" u="none" strike="noStrike" kern="1200" dirty="0" smtClean="0">
                          <a:solidFill>
                            <a:schemeClr val="tx1"/>
                          </a:solidFill>
                          <a:latin typeface="+mn-lt"/>
                          <a:ea typeface="+mn-ea"/>
                          <a:cs typeface="+mn-cs"/>
                        </a:rPr>
                        <a:t>Jointly mapping natural species habitats and the seabed</a:t>
                      </a:r>
                      <a:endParaRPr lang="it-IT" sz="1600" u="none" strike="noStrike" kern="1200" dirty="0" smtClean="0">
                        <a:solidFill>
                          <a:schemeClr val="tx1"/>
                        </a:solidFill>
                        <a:latin typeface="+mn-lt"/>
                        <a:ea typeface="+mn-ea"/>
                        <a:cs typeface="+mn-cs"/>
                      </a:endParaRPr>
                    </a:p>
                    <a:p>
                      <a:pPr lvl="0">
                        <a:buFont typeface="Wingdings" pitchFamily="2" charset="2"/>
                        <a:buChar char="q"/>
                      </a:pPr>
                      <a:endParaRPr lang="it-IT" sz="1600" u="none" strike="noStrike" kern="1200" dirty="0" smtClean="0">
                        <a:solidFill>
                          <a:schemeClr val="tx1"/>
                        </a:solidFill>
                        <a:latin typeface="+mn-lt"/>
                        <a:ea typeface="+mn-ea"/>
                        <a:cs typeface="+mn-cs"/>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3712120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Left-Right-Up Arrow 14"/>
          <p:cNvSpPr/>
          <p:nvPr/>
        </p:nvSpPr>
        <p:spPr>
          <a:xfrm rot="10800000">
            <a:off x="467544" y="1772816"/>
            <a:ext cx="7358114" cy="285752"/>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
        <p:nvSpPr>
          <p:cNvPr id="23" name="Title 1"/>
          <p:cNvSpPr txBox="1">
            <a:spLocks/>
          </p:cNvSpPr>
          <p:nvPr/>
        </p:nvSpPr>
        <p:spPr bwMode="auto">
          <a:xfrm>
            <a:off x="467544" y="332656"/>
            <a:ext cx="7715304" cy="1343072"/>
          </a:xfrm>
          <a:prstGeom prst="rect">
            <a:avLst/>
          </a:prstGeom>
          <a:solidFill>
            <a:srgbClr val="00B050"/>
          </a:solidFill>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92075" fontAlgn="ctr"/>
            <a:r>
              <a:rPr lang="en-US" sz="1800" b="1" dirty="0" smtClean="0">
                <a:solidFill>
                  <a:schemeClr val="bg1"/>
                </a:solidFill>
              </a:rPr>
              <a:t>Specific Objective 2.2 </a:t>
            </a:r>
          </a:p>
          <a:p>
            <a:pPr marL="92075" fontAlgn="ctr"/>
            <a:r>
              <a:rPr lang="en-US" sz="1800" b="1" dirty="0" smtClean="0"/>
              <a:t>Improvement of joint management and governance plans for biodiversity of coastal and rural ecosystems, paying attention on natural resources and protected areas and development of environmental protection measures</a:t>
            </a:r>
          </a:p>
        </p:txBody>
      </p:sp>
      <p:graphicFrame>
        <p:nvGraphicFramePr>
          <p:cNvPr id="14" name="Tabella 13"/>
          <p:cNvGraphicFramePr>
            <a:graphicFrameLocks noGrp="1"/>
          </p:cNvGraphicFramePr>
          <p:nvPr>
            <p:extLst>
              <p:ext uri="{D42A27DB-BD31-4B8C-83A1-F6EECF244321}">
                <p14:modId xmlns:p14="http://schemas.microsoft.com/office/powerpoint/2010/main" val="1752990871"/>
              </p:ext>
            </p:extLst>
          </p:nvPr>
        </p:nvGraphicFramePr>
        <p:xfrm>
          <a:off x="611560" y="2058569"/>
          <a:ext cx="7715304" cy="3358843"/>
        </p:xfrm>
        <a:graphic>
          <a:graphicData uri="http://schemas.openxmlformats.org/drawingml/2006/table">
            <a:tbl>
              <a:tblPr/>
              <a:tblGrid>
                <a:gridCol w="7715304"/>
              </a:tblGrid>
              <a:tr h="278518">
                <a:tc>
                  <a:txBody>
                    <a:bodyPr/>
                    <a:lstStyle/>
                    <a:p>
                      <a:pPr algn="ctr">
                        <a:lnSpc>
                          <a:spcPct val="115000"/>
                        </a:lnSpc>
                        <a:spcAft>
                          <a:spcPts val="1000"/>
                        </a:spcAft>
                      </a:pPr>
                      <a:r>
                        <a:rPr lang="es-ES" sz="1800" b="1" kern="1200" dirty="0" smtClean="0">
                          <a:solidFill>
                            <a:schemeClr val="tx1"/>
                          </a:solidFill>
                          <a:latin typeface="+mn-lt"/>
                          <a:ea typeface="+mn-ea"/>
                          <a:cs typeface="+mn-cs"/>
                        </a:rPr>
                        <a:t>Expected</a:t>
                      </a:r>
                      <a:r>
                        <a:rPr lang="es-ES" sz="1800" b="1" kern="1200" baseline="0" dirty="0" smtClean="0">
                          <a:solidFill>
                            <a:schemeClr val="tx1"/>
                          </a:solidFill>
                          <a:latin typeface="+mn-lt"/>
                          <a:ea typeface="+mn-ea"/>
                          <a:cs typeface="+mn-cs"/>
                        </a:rPr>
                        <a:t> results</a:t>
                      </a:r>
                      <a:endParaRPr lang="it-IT" sz="16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3033850">
                <a:tc>
                  <a:txBody>
                    <a:bodyPr/>
                    <a:lstStyle/>
                    <a:p>
                      <a:pPr lvl="0">
                        <a:buFont typeface="Wingdings" pitchFamily="2" charset="2"/>
                        <a:buChar char="q"/>
                      </a:pPr>
                      <a:r>
                        <a:rPr lang="en-US" sz="1800" u="none" strike="noStrike" kern="1200" dirty="0" smtClean="0">
                          <a:solidFill>
                            <a:schemeClr val="tx1"/>
                          </a:solidFill>
                          <a:latin typeface="+mn-lt"/>
                          <a:ea typeface="+mn-ea"/>
                          <a:cs typeface="+mn-cs"/>
                        </a:rPr>
                        <a:t>Adopted joint protocols for risk prevention</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Integrated and updated data on biodiversity of Programme Area natural sites </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Cleaner coast and seabed</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Environmental education of the new generations</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New strategies for the reduction of sea and coastal pollution related to the adaptation/improvement of infrastructures, technologies and services for the management of waste under pressure</a:t>
                      </a:r>
                      <a:endParaRPr lang="it-IT" sz="1800" u="none" strike="noStrike" kern="1200" dirty="0" smtClean="0">
                        <a:solidFill>
                          <a:schemeClr val="tx1"/>
                        </a:solidFill>
                        <a:latin typeface="+mn-lt"/>
                        <a:ea typeface="+mn-ea"/>
                        <a:cs typeface="+mn-cs"/>
                      </a:endParaRPr>
                    </a:p>
                    <a:p>
                      <a:pPr lvl="0">
                        <a:buFont typeface="Wingdings" pitchFamily="2" charset="2"/>
                        <a:buChar char="q"/>
                      </a:pPr>
                      <a:r>
                        <a:rPr lang="en-US" sz="1800" u="none" strike="noStrike" kern="1200" dirty="0" smtClean="0">
                          <a:solidFill>
                            <a:schemeClr val="tx1"/>
                          </a:solidFill>
                          <a:latin typeface="+mn-lt"/>
                          <a:ea typeface="+mn-ea"/>
                          <a:cs typeface="+mn-cs"/>
                        </a:rPr>
                        <a:t>Jointly elaborated maritime spatial plans (MSP)</a:t>
                      </a:r>
                      <a:endParaRPr lang="it-IT" sz="1800" u="none" strike="noStrike" kern="1200" dirty="0" smtClean="0">
                        <a:solidFill>
                          <a:schemeClr val="tx1"/>
                        </a:solidFill>
                        <a:latin typeface="+mn-lt"/>
                        <a:ea typeface="+mn-ea"/>
                        <a:cs typeface="+mn-cs"/>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Tree>
    <p:extLst>
      <p:ext uri="{BB962C8B-B14F-4D97-AF65-F5344CB8AC3E}">
        <p14:creationId xmlns:p14="http://schemas.microsoft.com/office/powerpoint/2010/main" val="3498985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checkerboard(across)">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bwMode="auto">
          <a:xfrm>
            <a:off x="424136" y="404664"/>
            <a:ext cx="8001056" cy="1152128"/>
          </a:xfrm>
          <a:prstGeom prst="rect">
            <a:avLst/>
          </a:prstGeom>
          <a:solidFill>
            <a:srgbClr val="00B050"/>
          </a:solidFill>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1800" b="1" dirty="0" smtClean="0">
                <a:solidFill>
                  <a:schemeClr val="bg1"/>
                </a:solidFill>
              </a:rPr>
              <a:t>Specific Objectives 2.3</a:t>
            </a:r>
          </a:p>
          <a:p>
            <a:r>
              <a:rPr lang="en-US" sz="1800" b="1" dirty="0" smtClean="0"/>
              <a:t>Developing  and testing of innovative technologies/tools to reduce marine and air pollution</a:t>
            </a:r>
          </a:p>
        </p:txBody>
      </p:sp>
      <p:graphicFrame>
        <p:nvGraphicFramePr>
          <p:cNvPr id="18" name="Tabella 17"/>
          <p:cNvGraphicFramePr>
            <a:graphicFrameLocks noGrp="1"/>
          </p:cNvGraphicFramePr>
          <p:nvPr>
            <p:extLst>
              <p:ext uri="{D42A27DB-BD31-4B8C-83A1-F6EECF244321}">
                <p14:modId xmlns:p14="http://schemas.microsoft.com/office/powerpoint/2010/main" val="1693088531"/>
              </p:ext>
            </p:extLst>
          </p:nvPr>
        </p:nvGraphicFramePr>
        <p:xfrm>
          <a:off x="405870" y="1843115"/>
          <a:ext cx="8072494" cy="4195953"/>
        </p:xfrm>
        <a:graphic>
          <a:graphicData uri="http://schemas.openxmlformats.org/drawingml/2006/table">
            <a:tbl>
              <a:tblPr/>
              <a:tblGrid>
                <a:gridCol w="8072494"/>
              </a:tblGrid>
              <a:tr h="176904">
                <a:tc>
                  <a:txBody>
                    <a:bodyPr/>
                    <a:lstStyle/>
                    <a:p>
                      <a:pPr algn="ctr">
                        <a:lnSpc>
                          <a:spcPct val="115000"/>
                        </a:lnSpc>
                        <a:spcAft>
                          <a:spcPts val="1000"/>
                        </a:spcAft>
                      </a:pPr>
                      <a:r>
                        <a:rPr lang="en-GB" sz="1800" b="1" dirty="0" smtClean="0">
                          <a:latin typeface="Calibri"/>
                          <a:ea typeface="Calibri"/>
                          <a:cs typeface="Times New Roman"/>
                        </a:rPr>
                        <a:t>Indicative</a:t>
                      </a:r>
                      <a:r>
                        <a:rPr lang="en-GB" sz="1800" b="1" baseline="0" dirty="0" smtClean="0">
                          <a:latin typeface="Calibri"/>
                          <a:ea typeface="Calibri"/>
                          <a:cs typeface="Times New Roman"/>
                        </a:rPr>
                        <a:t> eligible </a:t>
                      </a:r>
                      <a:r>
                        <a:rPr lang="en-GB" sz="1800" b="1" dirty="0" smtClean="0">
                          <a:latin typeface="Calibri"/>
                          <a:ea typeface="Calibri"/>
                          <a:cs typeface="Times New Roman"/>
                        </a:rPr>
                        <a:t>actions</a:t>
                      </a:r>
                      <a:endParaRPr lang="it-IT" sz="18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1037542">
                <a:tc>
                  <a:txBody>
                    <a:bodyPr/>
                    <a:lstStyle/>
                    <a:p>
                      <a:pPr marL="285750" lvl="0" indent="-285750">
                        <a:buFont typeface="Wingdings" panose="05000000000000000000" pitchFamily="2" charset="2"/>
                        <a:buChar char="q"/>
                      </a:pPr>
                      <a:r>
                        <a:rPr lang="en-US" sz="1600" u="none" strike="noStrike" kern="1200" dirty="0" smtClean="0">
                          <a:solidFill>
                            <a:schemeClr val="tx1"/>
                          </a:solidFill>
                          <a:latin typeface="+mn-lt"/>
                          <a:ea typeface="+mn-ea"/>
                          <a:cs typeface="+mn-cs"/>
                        </a:rPr>
                        <a:t>Facilitating the introduction of environmentally-friendly sustainable technologies and processes to manage wastewater disposal systems (adoption and use of pollution prevention technologies, integration of environmental clean technologies, etc.) </a:t>
                      </a:r>
                      <a:endParaRPr lang="it-IT" sz="1600" u="none" strike="noStrike" kern="1200" dirty="0" smtClean="0">
                        <a:solidFill>
                          <a:schemeClr val="tx1"/>
                        </a:solidFill>
                        <a:latin typeface="+mn-lt"/>
                        <a:ea typeface="+mn-ea"/>
                        <a:cs typeface="+mn-cs"/>
                      </a:endParaRPr>
                    </a:p>
                    <a:p>
                      <a:pPr marL="285750" lvl="0" indent="-285750">
                        <a:buFont typeface="Wingdings" panose="05000000000000000000" pitchFamily="2" charset="2"/>
                        <a:buChar char="q"/>
                      </a:pPr>
                      <a:r>
                        <a:rPr lang="en-US" sz="1600" u="none" strike="noStrike" kern="1200" dirty="0" smtClean="0">
                          <a:solidFill>
                            <a:schemeClr val="tx1"/>
                          </a:solidFill>
                          <a:latin typeface="+mn-lt"/>
                          <a:ea typeface="+mn-ea"/>
                          <a:cs typeface="+mn-cs"/>
                        </a:rPr>
                        <a:t>Promoting training schemes for the introduction of an environment oriented management, good practices exchanges on cleaner production and the creation of green skills </a:t>
                      </a:r>
                      <a:endParaRPr lang="it-IT" sz="1600" u="none" strike="noStrike" kern="1200" dirty="0" smtClean="0">
                        <a:solidFill>
                          <a:schemeClr val="tx1"/>
                        </a:solidFill>
                        <a:latin typeface="+mn-lt"/>
                        <a:ea typeface="+mn-ea"/>
                        <a:cs typeface="+mn-cs"/>
                      </a:endParaRPr>
                    </a:p>
                    <a:p>
                      <a:pPr marL="285750" lvl="0" indent="-285750">
                        <a:buFont typeface="Wingdings" panose="05000000000000000000" pitchFamily="2" charset="2"/>
                        <a:buChar char="q"/>
                      </a:pPr>
                      <a:r>
                        <a:rPr lang="en-US" sz="1600" u="none" strike="noStrike" kern="1200" dirty="0" smtClean="0">
                          <a:solidFill>
                            <a:schemeClr val="tx1"/>
                          </a:solidFill>
                          <a:latin typeface="+mn-lt"/>
                          <a:ea typeface="+mn-ea"/>
                          <a:cs typeface="+mn-cs"/>
                        </a:rPr>
                        <a:t>Promoting technologies suitable for the treatment of waste  in remote areas, leading to possible recycling, reducing the entry of potential waste and optimally managing the waste cycle</a:t>
                      </a:r>
                      <a:endParaRPr lang="it-IT" sz="1600" u="none" strike="noStrike" kern="1200" dirty="0" smtClean="0">
                        <a:solidFill>
                          <a:schemeClr val="tx1"/>
                        </a:solidFill>
                        <a:latin typeface="+mn-lt"/>
                        <a:ea typeface="+mn-ea"/>
                        <a:cs typeface="+mn-cs"/>
                      </a:endParaRPr>
                    </a:p>
                    <a:p>
                      <a:pPr marL="285750" lvl="0" indent="-285750">
                        <a:buFont typeface="Wingdings" panose="05000000000000000000" pitchFamily="2" charset="2"/>
                        <a:buChar char="q"/>
                      </a:pPr>
                      <a:r>
                        <a:rPr lang="en-US" sz="1600" u="none" strike="noStrike" kern="1200" dirty="0" smtClean="0">
                          <a:solidFill>
                            <a:schemeClr val="tx1"/>
                          </a:solidFill>
                          <a:latin typeface="+mn-lt"/>
                          <a:ea typeface="+mn-ea"/>
                          <a:cs typeface="+mn-cs"/>
                        </a:rPr>
                        <a:t>Promoting operational protocols related to litter monitoring, envisaging the localization of litter on the beaches, in the water column and on the seabed, identifying critical areas</a:t>
                      </a:r>
                      <a:endParaRPr lang="it-IT" sz="1600" u="none" strike="noStrike" kern="1200" dirty="0" smtClean="0">
                        <a:solidFill>
                          <a:schemeClr val="tx1"/>
                        </a:solidFill>
                        <a:latin typeface="+mn-lt"/>
                        <a:ea typeface="+mn-ea"/>
                        <a:cs typeface="+mn-cs"/>
                      </a:endParaRPr>
                    </a:p>
                    <a:p>
                      <a:pPr marL="285750" lvl="0" indent="-285750">
                        <a:buFont typeface="Wingdings" panose="05000000000000000000" pitchFamily="2" charset="2"/>
                        <a:buChar char="q"/>
                      </a:pPr>
                      <a:r>
                        <a:rPr lang="en-US" sz="1600" u="none" strike="noStrike" kern="1200" dirty="0" smtClean="0">
                          <a:solidFill>
                            <a:schemeClr val="tx1"/>
                          </a:solidFill>
                          <a:latin typeface="+mn-lt"/>
                          <a:ea typeface="+mn-ea"/>
                          <a:cs typeface="+mn-cs"/>
                        </a:rPr>
                        <a:t>Developing and testing new approaches to strengthen links between MSP (Marine Spatial Plans) and MSFD (Marine Strategy Framework Directive), in particular using the first as a measure to reach MSFD objectives</a:t>
                      </a:r>
                      <a:endParaRPr lang="it-IT" sz="1600" u="none" strike="noStrike" kern="1200" dirty="0" smtClean="0">
                        <a:solidFill>
                          <a:schemeClr val="tx1"/>
                        </a:solidFill>
                        <a:latin typeface="+mn-lt"/>
                        <a:ea typeface="+mn-ea"/>
                        <a:cs typeface="+mn-cs"/>
                      </a:endParaRPr>
                    </a:p>
                    <a:p>
                      <a:pPr marL="285750" lvl="0" indent="-285750">
                        <a:buFont typeface="Wingdings" panose="05000000000000000000" pitchFamily="2" charset="2"/>
                        <a:buChar char="q"/>
                      </a:pPr>
                      <a:r>
                        <a:rPr lang="en-US" sz="1600" u="none" strike="noStrike" kern="1200" dirty="0" smtClean="0">
                          <a:solidFill>
                            <a:schemeClr val="tx1"/>
                          </a:solidFill>
                          <a:latin typeface="+mn-lt"/>
                          <a:ea typeface="+mn-ea"/>
                          <a:cs typeface="+mn-cs"/>
                        </a:rPr>
                        <a:t>Addressing oil spills problems with coordinated Prevention Plans and Emergency Plans shared at the macro-regional scale</a:t>
                      </a:r>
                      <a:endParaRPr lang="it-IT" sz="1600" u="none" strike="noStrike" kern="1200" dirty="0" smtClean="0">
                        <a:solidFill>
                          <a:schemeClr val="tx1"/>
                        </a:solidFill>
                        <a:latin typeface="+mn-lt"/>
                        <a:ea typeface="+mn-ea"/>
                        <a:cs typeface="+mn-cs"/>
                      </a:endParaRPr>
                    </a:p>
                    <a:p>
                      <a:pPr marL="285750" indent="-285750">
                        <a:buFont typeface="Wingdings" panose="05000000000000000000" pitchFamily="2" charset="2"/>
                        <a:buChar char="q"/>
                      </a:pPr>
                      <a:endParaRPr lang="it-IT" sz="1400" kern="1200" dirty="0">
                        <a:solidFill>
                          <a:schemeClr val="tx1"/>
                        </a:solidFill>
                        <a:latin typeface="+mn-lt"/>
                        <a:ea typeface="+mn-ea"/>
                        <a:cs typeface="+mn-cs"/>
                      </a:endParaRPr>
                    </a:p>
                  </a:txBody>
                  <a:tcPr marL="68580" marR="68580" marT="0" marB="0">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
        <p:nvSpPr>
          <p:cNvPr id="19" name="Left-Right-Up Arrow 14"/>
          <p:cNvSpPr/>
          <p:nvPr/>
        </p:nvSpPr>
        <p:spPr>
          <a:xfrm rot="10800000">
            <a:off x="395536" y="1628800"/>
            <a:ext cx="7715304" cy="214314"/>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736908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heckerboard(across)">
                                      <p:cBhvr>
                                        <p:cTn id="7" dur="1000"/>
                                        <p:tgtEl>
                                          <p:spTgt spid="2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ox(in)">
                                      <p:cBhvr>
                                        <p:cTn id="1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bwMode="auto">
          <a:xfrm>
            <a:off x="251520" y="836712"/>
            <a:ext cx="8001056" cy="1359602"/>
          </a:xfrm>
          <a:prstGeom prst="rect">
            <a:avLst/>
          </a:prstGeom>
          <a:solidFill>
            <a:srgbClr val="00B050"/>
          </a:solidFill>
          <a:ln w="38100" cap="flat" cmpd="sng" algn="ctr">
            <a:solidFill>
              <a:schemeClr val="lt1"/>
            </a:solidFill>
            <a:prstDash val="solid"/>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1800" b="1" dirty="0" smtClean="0">
                <a:solidFill>
                  <a:schemeClr val="bg1"/>
                </a:solidFill>
              </a:rPr>
              <a:t>Specific Objectives 2.3</a:t>
            </a:r>
          </a:p>
          <a:p>
            <a:r>
              <a:rPr lang="en-US" sz="1800" b="1" dirty="0" smtClean="0"/>
              <a:t>Developing  and testing of innovative technologies/tools to reduce marine and air pollution</a:t>
            </a:r>
          </a:p>
        </p:txBody>
      </p:sp>
      <p:graphicFrame>
        <p:nvGraphicFramePr>
          <p:cNvPr id="14" name="Tabella 13"/>
          <p:cNvGraphicFramePr>
            <a:graphicFrameLocks noGrp="1"/>
          </p:cNvGraphicFramePr>
          <p:nvPr>
            <p:extLst>
              <p:ext uri="{D42A27DB-BD31-4B8C-83A1-F6EECF244321}">
                <p14:modId xmlns:p14="http://schemas.microsoft.com/office/powerpoint/2010/main" val="3030154573"/>
              </p:ext>
            </p:extLst>
          </p:nvPr>
        </p:nvGraphicFramePr>
        <p:xfrm>
          <a:off x="251520" y="2564904"/>
          <a:ext cx="8072494" cy="2031873"/>
        </p:xfrm>
        <a:graphic>
          <a:graphicData uri="http://schemas.openxmlformats.org/drawingml/2006/table">
            <a:tbl>
              <a:tblPr/>
              <a:tblGrid>
                <a:gridCol w="8072494"/>
              </a:tblGrid>
              <a:tr h="176904">
                <a:tc>
                  <a:txBody>
                    <a:bodyPr/>
                    <a:lstStyle/>
                    <a:p>
                      <a:pPr algn="ctr">
                        <a:lnSpc>
                          <a:spcPct val="115000"/>
                        </a:lnSpc>
                        <a:spcAft>
                          <a:spcPts val="1000"/>
                        </a:spcAft>
                      </a:pPr>
                      <a:r>
                        <a:rPr lang="en-GB" sz="1800" b="1" dirty="0" smtClean="0">
                          <a:latin typeface="Calibri"/>
                          <a:ea typeface="Calibri"/>
                          <a:cs typeface="Times New Roman"/>
                        </a:rPr>
                        <a:t>Expected Results</a:t>
                      </a:r>
                      <a:endParaRPr lang="it-IT" sz="1800" dirty="0">
                        <a:latin typeface="Calibri"/>
                        <a:ea typeface="Calibri"/>
                        <a:cs typeface="Times New Roman"/>
                      </a:endParaRPr>
                    </a:p>
                  </a:txBody>
                  <a:tcPr marL="9525" marR="9525" marT="9525" marB="0" anchor="ctr">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r h="1037542">
                <a:tc>
                  <a:txBody>
                    <a:bodyPr/>
                    <a:lstStyle/>
                    <a:p>
                      <a:pPr lvl="0">
                        <a:buFont typeface="Wingdings" pitchFamily="2" charset="2"/>
                        <a:buChar char="q"/>
                      </a:pPr>
                      <a:r>
                        <a:rPr lang="en-US" sz="1600" kern="1200" dirty="0" smtClean="0">
                          <a:solidFill>
                            <a:schemeClr val="tx1"/>
                          </a:solidFill>
                          <a:latin typeface="+mn-lt"/>
                          <a:ea typeface="+mn-ea"/>
                          <a:cs typeface="+mn-cs"/>
                        </a:rPr>
                        <a:t>Increased measures to reduce pollution resulting from industrial discharges by adopting  pollution prevention technologies</a:t>
                      </a:r>
                      <a:endParaRPr lang="it-IT" sz="1600" kern="1200" dirty="0" smtClean="0">
                        <a:solidFill>
                          <a:schemeClr val="tx1"/>
                        </a:solidFill>
                        <a:latin typeface="+mn-lt"/>
                        <a:ea typeface="+mn-ea"/>
                        <a:cs typeface="+mn-cs"/>
                      </a:endParaRPr>
                    </a:p>
                    <a:p>
                      <a:pPr lvl="0">
                        <a:buFont typeface="Wingdings" pitchFamily="2" charset="2"/>
                        <a:buChar char="q"/>
                      </a:pPr>
                      <a:r>
                        <a:rPr lang="en-US" sz="1600" kern="1200" dirty="0" smtClean="0">
                          <a:solidFill>
                            <a:schemeClr val="tx1"/>
                          </a:solidFill>
                          <a:latin typeface="+mn-lt"/>
                          <a:ea typeface="+mn-ea"/>
                          <a:cs typeface="+mn-cs"/>
                        </a:rPr>
                        <a:t>Pilot and demonstration projects in the field of marine pollution </a:t>
                      </a:r>
                      <a:endParaRPr lang="it-IT" sz="1600" kern="1200" dirty="0" smtClean="0">
                        <a:solidFill>
                          <a:schemeClr val="tx1"/>
                        </a:solidFill>
                        <a:latin typeface="+mn-lt"/>
                        <a:ea typeface="+mn-ea"/>
                        <a:cs typeface="+mn-cs"/>
                      </a:endParaRPr>
                    </a:p>
                    <a:p>
                      <a:pPr lvl="0">
                        <a:buFont typeface="Wingdings" pitchFamily="2" charset="2"/>
                        <a:buChar char="q"/>
                      </a:pPr>
                      <a:r>
                        <a:rPr lang="en-US" sz="1600" kern="1200" dirty="0" smtClean="0">
                          <a:solidFill>
                            <a:schemeClr val="tx1"/>
                          </a:solidFill>
                          <a:latin typeface="+mn-lt"/>
                          <a:ea typeface="+mn-ea"/>
                          <a:cs typeface="+mn-cs"/>
                        </a:rPr>
                        <a:t>Introduced friendly environment management and technologies </a:t>
                      </a:r>
                      <a:endParaRPr lang="it-IT" sz="1600" kern="1200" dirty="0" smtClean="0">
                        <a:solidFill>
                          <a:schemeClr val="tx1"/>
                        </a:solidFill>
                        <a:latin typeface="+mn-lt"/>
                        <a:ea typeface="+mn-ea"/>
                        <a:cs typeface="+mn-cs"/>
                      </a:endParaRPr>
                    </a:p>
                    <a:p>
                      <a:pPr lvl="0">
                        <a:buFont typeface="Wingdings" pitchFamily="2" charset="2"/>
                        <a:buChar char="q"/>
                      </a:pPr>
                      <a:r>
                        <a:rPr lang="en-US" sz="1600" kern="1200" dirty="0" smtClean="0">
                          <a:solidFill>
                            <a:schemeClr val="tx1"/>
                          </a:solidFill>
                          <a:latin typeface="+mn-lt"/>
                          <a:ea typeface="+mn-ea"/>
                          <a:cs typeface="+mn-cs"/>
                        </a:rPr>
                        <a:t>Adopted certificates on EU standards of clean production methods and processes</a:t>
                      </a:r>
                      <a:endParaRPr lang="it-IT" sz="1600" kern="1200" dirty="0" smtClean="0">
                        <a:solidFill>
                          <a:schemeClr val="tx1"/>
                        </a:solidFill>
                        <a:latin typeface="+mn-lt"/>
                        <a:ea typeface="+mn-ea"/>
                        <a:cs typeface="+mn-cs"/>
                      </a:endParaRPr>
                    </a:p>
                    <a:p>
                      <a:pPr lvl="0">
                        <a:buFont typeface="Wingdings" pitchFamily="2" charset="2"/>
                        <a:buChar char="q"/>
                      </a:pPr>
                      <a:r>
                        <a:rPr lang="en-US" sz="1600" kern="1200" dirty="0" smtClean="0">
                          <a:solidFill>
                            <a:schemeClr val="tx1"/>
                          </a:solidFill>
                          <a:latin typeface="+mn-lt"/>
                          <a:ea typeface="+mn-ea"/>
                          <a:cs typeface="+mn-cs"/>
                        </a:rPr>
                        <a:t>Enhanced knowledge and awareness of the population in the field of energy efficiency, renewable energy and waste management</a:t>
                      </a:r>
                      <a:endParaRPr lang="it-IT" sz="1600" kern="1200" dirty="0" smtClean="0">
                        <a:solidFill>
                          <a:schemeClr val="tx1"/>
                        </a:solidFill>
                        <a:latin typeface="+mn-lt"/>
                        <a:ea typeface="+mn-ea"/>
                        <a:cs typeface="+mn-cs"/>
                      </a:endParaRPr>
                    </a:p>
                  </a:txBody>
                  <a:tcPr marL="68580" marR="68580" marT="0" marB="0">
                    <a:lnL w="12700" cap="flat" cmpd="sng" algn="ctr">
                      <a:solidFill>
                        <a:srgbClr val="DEAE00"/>
                      </a:solidFill>
                      <a:prstDash val="solid"/>
                      <a:round/>
                      <a:headEnd type="none" w="med" len="med"/>
                      <a:tailEnd type="none" w="med" len="med"/>
                    </a:lnL>
                    <a:lnR w="12700" cap="flat" cmpd="sng" algn="ctr">
                      <a:solidFill>
                        <a:srgbClr val="DEAE00"/>
                      </a:solidFill>
                      <a:prstDash val="solid"/>
                      <a:round/>
                      <a:headEnd type="none" w="med" len="med"/>
                      <a:tailEnd type="none" w="med" len="med"/>
                    </a:lnR>
                    <a:lnT w="12700" cap="flat" cmpd="sng" algn="ctr">
                      <a:solidFill>
                        <a:srgbClr val="DEAE00"/>
                      </a:solidFill>
                      <a:prstDash val="solid"/>
                      <a:round/>
                      <a:headEnd type="none" w="med" len="med"/>
                      <a:tailEnd type="none" w="med" len="med"/>
                    </a:lnT>
                    <a:lnB w="12700" cap="flat" cmpd="sng" algn="ctr">
                      <a:solidFill>
                        <a:srgbClr val="DEAE00"/>
                      </a:solidFill>
                      <a:prstDash val="solid"/>
                      <a:round/>
                      <a:headEnd type="none" w="med" len="med"/>
                      <a:tailEnd type="none" w="med" len="med"/>
                    </a:lnB>
                    <a:solidFill>
                      <a:srgbClr val="F9F2E7"/>
                    </a:solidFill>
                  </a:tcPr>
                </a:tc>
              </a:tr>
            </a:tbl>
          </a:graphicData>
        </a:graphic>
      </p:graphicFrame>
      <p:sp>
        <p:nvSpPr>
          <p:cNvPr id="19" name="Left-Right-Up Arrow 14"/>
          <p:cNvSpPr/>
          <p:nvPr/>
        </p:nvSpPr>
        <p:spPr>
          <a:xfrm rot="10800000">
            <a:off x="395536" y="2276872"/>
            <a:ext cx="7715304" cy="214314"/>
          </a:xfrm>
          <a:prstGeom prst="leftRightUp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4234646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heckerboard(across)">
                                      <p:cBhvr>
                                        <p:cTn id="7" dur="1000"/>
                                        <p:tgtEl>
                                          <p:spTgt spid="2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ox(in)">
                                      <p:cBhvr>
                                        <p:cTn id="1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332656"/>
            <a:ext cx="8229600" cy="706090"/>
          </a:xfrm>
        </p:spPr>
        <p:txBody>
          <a:bodyPr anchor="t">
            <a:normAutofit/>
          </a:bodyPr>
          <a:lstStyle/>
          <a:p>
            <a:pPr>
              <a:lnSpc>
                <a:spcPct val="115000"/>
              </a:lnSpc>
              <a:spcAft>
                <a:spcPts val="1000"/>
              </a:spcAft>
            </a:pPr>
            <a:r>
              <a:rPr lang="en-US" sz="3300" b="1" dirty="0" smtClean="0">
                <a:solidFill>
                  <a:srgbClr val="002060"/>
                </a:solidFill>
                <a:latin typeface="Constantia" pitchFamily="18" charset="0"/>
                <a:ea typeface="+mn-ea"/>
                <a:cs typeface="+mn-cs"/>
              </a:rPr>
              <a:t>Europe 2020 Strategy</a:t>
            </a:r>
            <a:endParaRPr lang="it-IT" dirty="0">
              <a:latin typeface="Constantia" panose="02030602050306030303" pitchFamily="18" charset="0"/>
            </a:endParaRPr>
          </a:p>
        </p:txBody>
      </p:sp>
      <p:sp>
        <p:nvSpPr>
          <p:cNvPr id="3" name="Segnaposto contenuto 2"/>
          <p:cNvSpPr>
            <a:spLocks noGrp="1"/>
          </p:cNvSpPr>
          <p:nvPr>
            <p:ph idx="1"/>
          </p:nvPr>
        </p:nvSpPr>
        <p:spPr>
          <a:xfrm>
            <a:off x="395536" y="1124744"/>
            <a:ext cx="8229600" cy="4752528"/>
          </a:xfrm>
        </p:spPr>
        <p:txBody>
          <a:bodyPr vert="horz" lIns="91440" tIns="45720" rIns="91440" bIns="45720" rtlCol="0" anchor="t">
            <a:noAutofit/>
          </a:bodyPr>
          <a:lstStyle/>
          <a:p>
            <a:pPr marL="0" indent="0" algn="just">
              <a:lnSpc>
                <a:spcPct val="115000"/>
              </a:lnSpc>
              <a:spcBef>
                <a:spcPct val="0"/>
              </a:spcBef>
              <a:spcAft>
                <a:spcPts val="1000"/>
              </a:spcAft>
              <a:buNone/>
            </a:pPr>
            <a:r>
              <a:rPr lang="en-US" sz="2400" dirty="0">
                <a:solidFill>
                  <a:srgbClr val="002060"/>
                </a:solidFill>
                <a:latin typeface="Constantia" pitchFamily="18" charset="0"/>
              </a:rPr>
              <a:t>Europe 2020 puts forward three mutually reinforcing priorities</a:t>
            </a:r>
            <a:r>
              <a:rPr lang="en-US" sz="2400" dirty="0" smtClean="0">
                <a:solidFill>
                  <a:srgbClr val="002060"/>
                </a:solidFill>
                <a:latin typeface="Constantia" pitchFamily="18" charset="0"/>
              </a:rPr>
              <a:t>:</a:t>
            </a:r>
          </a:p>
          <a:p>
            <a:pPr lvl="0" algn="just">
              <a:lnSpc>
                <a:spcPct val="115000"/>
              </a:lnSpc>
              <a:spcBef>
                <a:spcPct val="0"/>
              </a:spcBef>
              <a:spcAft>
                <a:spcPts val="1000"/>
              </a:spcAft>
              <a:buFont typeface="Wingdings" panose="05000000000000000000" pitchFamily="2" charset="2"/>
              <a:buChar char="Ø"/>
            </a:pPr>
            <a:r>
              <a:rPr lang="en-US" sz="2400" b="1" dirty="0">
                <a:solidFill>
                  <a:srgbClr val="002060"/>
                </a:solidFill>
                <a:latin typeface="Constantia" pitchFamily="18" charset="0"/>
              </a:rPr>
              <a:t>Smart growth</a:t>
            </a:r>
            <a:r>
              <a:rPr lang="en-US" sz="2400" dirty="0">
                <a:solidFill>
                  <a:srgbClr val="002060"/>
                </a:solidFill>
                <a:latin typeface="Constantia" pitchFamily="18" charset="0"/>
              </a:rPr>
              <a:t>: developing an economy based on knowledge and innovation.</a:t>
            </a:r>
            <a:endParaRPr lang="it-IT" sz="2400" dirty="0">
              <a:solidFill>
                <a:srgbClr val="002060"/>
              </a:solidFill>
              <a:latin typeface="Constantia" pitchFamily="18" charset="0"/>
            </a:endParaRPr>
          </a:p>
          <a:p>
            <a:pPr lvl="0" algn="just">
              <a:lnSpc>
                <a:spcPct val="115000"/>
              </a:lnSpc>
              <a:spcBef>
                <a:spcPct val="0"/>
              </a:spcBef>
              <a:spcAft>
                <a:spcPts val="1000"/>
              </a:spcAft>
              <a:buFont typeface="Wingdings" panose="05000000000000000000" pitchFamily="2" charset="2"/>
              <a:buChar char="Ø"/>
            </a:pPr>
            <a:r>
              <a:rPr lang="en-US" sz="2400" b="1" dirty="0">
                <a:solidFill>
                  <a:srgbClr val="002060"/>
                </a:solidFill>
                <a:latin typeface="Constantia" pitchFamily="18" charset="0"/>
              </a:rPr>
              <a:t>Sustainable growth</a:t>
            </a:r>
            <a:r>
              <a:rPr lang="en-US" sz="2400" dirty="0">
                <a:solidFill>
                  <a:srgbClr val="002060"/>
                </a:solidFill>
                <a:latin typeface="Constantia" pitchFamily="18" charset="0"/>
              </a:rPr>
              <a:t>: promoting a more resource efficient, greener and more competitive economy.</a:t>
            </a:r>
            <a:endParaRPr lang="it-IT" sz="2400" dirty="0">
              <a:solidFill>
                <a:srgbClr val="002060"/>
              </a:solidFill>
              <a:latin typeface="Constantia" pitchFamily="18" charset="0"/>
            </a:endParaRPr>
          </a:p>
          <a:p>
            <a:pPr lvl="0" algn="just">
              <a:lnSpc>
                <a:spcPct val="115000"/>
              </a:lnSpc>
              <a:spcBef>
                <a:spcPct val="0"/>
              </a:spcBef>
              <a:spcAft>
                <a:spcPts val="1000"/>
              </a:spcAft>
              <a:buFont typeface="Wingdings" panose="05000000000000000000" pitchFamily="2" charset="2"/>
              <a:buChar char="Ø"/>
            </a:pPr>
            <a:r>
              <a:rPr lang="en-US" sz="2400" b="1" dirty="0">
                <a:solidFill>
                  <a:srgbClr val="002060"/>
                </a:solidFill>
                <a:latin typeface="Constantia" pitchFamily="18" charset="0"/>
              </a:rPr>
              <a:t>Inclusive growth</a:t>
            </a:r>
            <a:r>
              <a:rPr lang="en-US" sz="2400" dirty="0">
                <a:solidFill>
                  <a:srgbClr val="002060"/>
                </a:solidFill>
                <a:latin typeface="Constantia" pitchFamily="18" charset="0"/>
              </a:rPr>
              <a:t>: fostering a high-employment economy delivering social and territorial cohesion.</a:t>
            </a:r>
            <a:endParaRPr lang="it-IT" sz="2400" dirty="0">
              <a:solidFill>
                <a:srgbClr val="002060"/>
              </a:solidFill>
              <a:latin typeface="Constantia" pitchFamily="18" charset="0"/>
            </a:endParaRPr>
          </a:p>
          <a:p>
            <a:pPr marL="0" indent="0" algn="just">
              <a:lnSpc>
                <a:spcPct val="115000"/>
              </a:lnSpc>
              <a:spcBef>
                <a:spcPct val="0"/>
              </a:spcBef>
              <a:spcAft>
                <a:spcPts val="1000"/>
              </a:spcAft>
              <a:buNone/>
            </a:pPr>
            <a:r>
              <a:rPr lang="en-US" sz="2400" dirty="0" smtClean="0">
                <a:solidFill>
                  <a:srgbClr val="002060"/>
                </a:solidFill>
                <a:latin typeface="Constantia" pitchFamily="18" charset="0"/>
              </a:rPr>
              <a:t>To </a:t>
            </a:r>
            <a:r>
              <a:rPr lang="en-US" sz="2400" dirty="0">
                <a:solidFill>
                  <a:srgbClr val="002060"/>
                </a:solidFill>
                <a:latin typeface="Constantia" pitchFamily="18" charset="0"/>
              </a:rPr>
              <a:t>this end, the Commission </a:t>
            </a:r>
            <a:r>
              <a:rPr lang="en-US" sz="2400" dirty="0" smtClean="0">
                <a:solidFill>
                  <a:srgbClr val="002060"/>
                </a:solidFill>
                <a:latin typeface="Constantia" pitchFamily="18" charset="0"/>
              </a:rPr>
              <a:t>proposes the </a:t>
            </a:r>
            <a:r>
              <a:rPr lang="en-US" sz="2400" dirty="0">
                <a:solidFill>
                  <a:srgbClr val="002060"/>
                </a:solidFill>
                <a:latin typeface="Constantia" pitchFamily="18" charset="0"/>
              </a:rPr>
              <a:t>following EU headline targets:</a:t>
            </a:r>
          </a:p>
          <a:p>
            <a:pPr marL="0" indent="0" algn="just">
              <a:lnSpc>
                <a:spcPct val="115000"/>
              </a:lnSpc>
              <a:spcBef>
                <a:spcPct val="0"/>
              </a:spcBef>
              <a:spcAft>
                <a:spcPts val="1000"/>
              </a:spcAft>
              <a:buNone/>
            </a:pPr>
            <a:endParaRPr lang="en-US" sz="2400" b="1" dirty="0">
              <a:solidFill>
                <a:srgbClr val="002060"/>
              </a:solidFill>
              <a:latin typeface="Constantia" pitchFamily="18" charset="0"/>
            </a:endParaRPr>
          </a:p>
          <a:p>
            <a:pPr algn="ctr">
              <a:lnSpc>
                <a:spcPct val="115000"/>
              </a:lnSpc>
              <a:spcBef>
                <a:spcPct val="0"/>
              </a:spcBef>
              <a:spcAft>
                <a:spcPts val="1000"/>
              </a:spcAft>
              <a:buNone/>
            </a:pPr>
            <a:endParaRPr lang="it-IT" sz="2400" b="1" dirty="0">
              <a:solidFill>
                <a:srgbClr val="002060"/>
              </a:solidFill>
              <a:latin typeface="Constantia" pitchFamily="18" charset="0"/>
            </a:endParaRPr>
          </a:p>
        </p:txBody>
      </p:sp>
    </p:spTree>
    <p:extLst>
      <p:ext uri="{BB962C8B-B14F-4D97-AF65-F5344CB8AC3E}">
        <p14:creationId xmlns:p14="http://schemas.microsoft.com/office/powerpoint/2010/main" val="29898165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260648"/>
            <a:ext cx="8229600" cy="576064"/>
          </a:xfrm>
        </p:spPr>
        <p:txBody>
          <a:bodyPr anchor="t">
            <a:normAutofit fontScale="90000"/>
          </a:bodyPr>
          <a:lstStyle/>
          <a:p>
            <a:pPr>
              <a:lnSpc>
                <a:spcPct val="115000"/>
              </a:lnSpc>
              <a:spcAft>
                <a:spcPts val="1000"/>
              </a:spcAft>
            </a:pPr>
            <a:r>
              <a:rPr lang="en-US" sz="3300" b="1" dirty="0">
                <a:solidFill>
                  <a:srgbClr val="002060"/>
                </a:solidFill>
                <a:latin typeface="Constantia" pitchFamily="18" charset="0"/>
                <a:ea typeface="+mn-ea"/>
                <a:cs typeface="+mn-cs"/>
              </a:rPr>
              <a:t>Development and Selection of Operations</a:t>
            </a:r>
            <a:endParaRPr lang="it-IT" dirty="0">
              <a:latin typeface="Constantia" panose="02030602050306030303" pitchFamily="18" charset="0"/>
            </a:endParaRPr>
          </a:p>
        </p:txBody>
      </p:sp>
      <p:sp>
        <p:nvSpPr>
          <p:cNvPr id="3" name="Segnaposto contenuto 2"/>
          <p:cNvSpPr>
            <a:spLocks noGrp="1"/>
          </p:cNvSpPr>
          <p:nvPr>
            <p:ph idx="1"/>
          </p:nvPr>
        </p:nvSpPr>
        <p:spPr>
          <a:xfrm>
            <a:off x="395536" y="980728"/>
            <a:ext cx="8229600" cy="5328592"/>
          </a:xfrm>
        </p:spPr>
        <p:txBody>
          <a:bodyPr vert="horz" lIns="91440" tIns="45720" rIns="91440" bIns="45720" rtlCol="0" anchor="t">
            <a:noAutofit/>
          </a:bodyPr>
          <a:lstStyle/>
          <a:p>
            <a:pPr algn="just">
              <a:lnSpc>
                <a:spcPct val="115000"/>
              </a:lnSpc>
              <a:spcBef>
                <a:spcPct val="0"/>
              </a:spcBef>
              <a:spcAft>
                <a:spcPts val="1000"/>
              </a:spcAft>
              <a:buFont typeface="Wingdings" panose="05000000000000000000" pitchFamily="2" charset="2"/>
              <a:buChar char="Ø"/>
            </a:pPr>
            <a:r>
              <a:rPr lang="en-US" sz="2000" dirty="0">
                <a:solidFill>
                  <a:srgbClr val="002060"/>
                </a:solidFill>
                <a:latin typeface="Constantia" pitchFamily="18" charset="0"/>
              </a:rPr>
              <a:t>The MA launches official </a:t>
            </a:r>
            <a:r>
              <a:rPr lang="en-US" sz="2000" dirty="0" smtClean="0">
                <a:solidFill>
                  <a:srgbClr val="002060"/>
                </a:solidFill>
                <a:latin typeface="Constantia" pitchFamily="18" charset="0"/>
              </a:rPr>
              <a:t>Calls </a:t>
            </a:r>
            <a:r>
              <a:rPr lang="en-US" sz="2000" dirty="0">
                <a:solidFill>
                  <a:srgbClr val="002060"/>
                </a:solidFill>
                <a:latin typeface="Constantia" pitchFamily="18" charset="0"/>
              </a:rPr>
              <a:t>for proposals via relevant information channels such as the </a:t>
            </a:r>
            <a:r>
              <a:rPr lang="en-US" sz="2000" dirty="0" err="1">
                <a:solidFill>
                  <a:srgbClr val="002060"/>
                </a:solidFill>
                <a:latin typeface="Constantia" pitchFamily="18" charset="0"/>
              </a:rPr>
              <a:t>Programme</a:t>
            </a:r>
            <a:r>
              <a:rPr lang="en-US" sz="2000" dirty="0">
                <a:solidFill>
                  <a:srgbClr val="002060"/>
                </a:solidFill>
                <a:latin typeface="Constantia" pitchFamily="18" charset="0"/>
              </a:rPr>
              <a:t> website as well as national and local channels, informing potential beneficiaries about financing, the particular conditions and requirements applicable to their </a:t>
            </a:r>
            <a:r>
              <a:rPr lang="en-US" sz="2000" dirty="0" smtClean="0">
                <a:solidFill>
                  <a:srgbClr val="002060"/>
                </a:solidFill>
                <a:latin typeface="Constantia" pitchFamily="18" charset="0"/>
              </a:rPr>
              <a:t>eligibility, the </a:t>
            </a:r>
            <a:r>
              <a:rPr lang="en-US" sz="2000" dirty="0">
                <a:solidFill>
                  <a:srgbClr val="002060"/>
                </a:solidFill>
                <a:latin typeface="Constantia" pitchFamily="18" charset="0"/>
              </a:rPr>
              <a:t>criteria and the procedure for selecting </a:t>
            </a:r>
            <a:r>
              <a:rPr lang="en-US" sz="2000" dirty="0" smtClean="0">
                <a:solidFill>
                  <a:srgbClr val="002060"/>
                </a:solidFill>
                <a:latin typeface="Constantia" pitchFamily="18" charset="0"/>
              </a:rPr>
              <a:t>operations;</a:t>
            </a:r>
          </a:p>
          <a:p>
            <a:pPr algn="just">
              <a:lnSpc>
                <a:spcPct val="115000"/>
              </a:lnSpc>
              <a:spcBef>
                <a:spcPct val="0"/>
              </a:spcBef>
              <a:spcAft>
                <a:spcPts val="1000"/>
              </a:spcAft>
              <a:buFont typeface="Wingdings" panose="05000000000000000000" pitchFamily="2" charset="2"/>
              <a:buChar char="Ø"/>
            </a:pPr>
            <a:r>
              <a:rPr lang="en-US" sz="2000" dirty="0">
                <a:solidFill>
                  <a:srgbClr val="002060"/>
                </a:solidFill>
                <a:latin typeface="Constantia" pitchFamily="18" charset="0"/>
              </a:rPr>
              <a:t>Calls for proposals might have different characteristics (ordinary calls, calls for strategic projects, targeted calls, etc.). They might be open to all </a:t>
            </a:r>
            <a:r>
              <a:rPr lang="en-US" sz="2000" dirty="0" err="1">
                <a:solidFill>
                  <a:srgbClr val="002060"/>
                </a:solidFill>
                <a:latin typeface="Constantia" pitchFamily="18" charset="0"/>
              </a:rPr>
              <a:t>programme</a:t>
            </a:r>
            <a:r>
              <a:rPr lang="en-US" sz="2000" dirty="0">
                <a:solidFill>
                  <a:srgbClr val="002060"/>
                </a:solidFill>
                <a:latin typeface="Constantia" pitchFamily="18" charset="0"/>
              </a:rPr>
              <a:t> priorities or thematically </a:t>
            </a:r>
            <a:r>
              <a:rPr lang="en-US" sz="2000" dirty="0" smtClean="0">
                <a:solidFill>
                  <a:srgbClr val="002060"/>
                </a:solidFill>
                <a:latin typeface="Constantia" pitchFamily="18" charset="0"/>
              </a:rPr>
              <a:t>targeted;</a:t>
            </a:r>
          </a:p>
          <a:p>
            <a:pPr algn="just">
              <a:lnSpc>
                <a:spcPct val="115000"/>
              </a:lnSpc>
              <a:spcBef>
                <a:spcPct val="0"/>
              </a:spcBef>
              <a:spcAft>
                <a:spcPts val="1000"/>
              </a:spcAft>
              <a:buFont typeface="Wingdings" panose="05000000000000000000" pitchFamily="2" charset="2"/>
              <a:buChar char="Ø"/>
            </a:pPr>
            <a:r>
              <a:rPr lang="en-US" sz="2000" dirty="0" smtClean="0">
                <a:solidFill>
                  <a:srgbClr val="002060"/>
                </a:solidFill>
                <a:latin typeface="Constantia" pitchFamily="18" charset="0"/>
              </a:rPr>
              <a:t>Ad-hoc </a:t>
            </a:r>
            <a:r>
              <a:rPr lang="en-US" sz="2000" dirty="0">
                <a:solidFill>
                  <a:srgbClr val="002060"/>
                </a:solidFill>
                <a:latin typeface="Constantia" pitchFamily="18" charset="0"/>
              </a:rPr>
              <a:t>application procedures and templates will be developed together with specific information and application packages to assist partnerships in the preparation of their application. </a:t>
            </a:r>
          </a:p>
          <a:p>
            <a:pPr algn="just">
              <a:lnSpc>
                <a:spcPct val="115000"/>
              </a:lnSpc>
              <a:spcBef>
                <a:spcPct val="0"/>
              </a:spcBef>
              <a:spcAft>
                <a:spcPts val="1000"/>
              </a:spcAft>
              <a:buFont typeface="Wingdings" panose="05000000000000000000" pitchFamily="2" charset="2"/>
              <a:buChar char="Ø"/>
            </a:pPr>
            <a:r>
              <a:rPr lang="en-US" sz="2000" dirty="0">
                <a:solidFill>
                  <a:srgbClr val="002060"/>
                </a:solidFill>
                <a:latin typeface="Constantia" pitchFamily="18" charset="0"/>
              </a:rPr>
              <a:t>Potential beneficiaries prepare a proposal in cooperation with the Lead partner, who submits it in an electronic </a:t>
            </a:r>
            <a:r>
              <a:rPr lang="en-US" sz="2000" dirty="0" smtClean="0">
                <a:solidFill>
                  <a:srgbClr val="002060"/>
                </a:solidFill>
                <a:latin typeface="Constantia" pitchFamily="18" charset="0"/>
              </a:rPr>
              <a:t>format;</a:t>
            </a:r>
          </a:p>
          <a:p>
            <a:pPr algn="ctr">
              <a:lnSpc>
                <a:spcPct val="115000"/>
              </a:lnSpc>
              <a:spcBef>
                <a:spcPct val="0"/>
              </a:spcBef>
              <a:spcAft>
                <a:spcPts val="1000"/>
              </a:spcAft>
              <a:buNone/>
            </a:pPr>
            <a:endParaRPr lang="it-IT" sz="2000" b="1" dirty="0">
              <a:solidFill>
                <a:srgbClr val="002060"/>
              </a:solidFill>
              <a:latin typeface="Constantia" pitchFamily="18" charset="0"/>
            </a:endParaRPr>
          </a:p>
        </p:txBody>
      </p:sp>
    </p:spTree>
    <p:extLst>
      <p:ext uri="{BB962C8B-B14F-4D97-AF65-F5344CB8AC3E}">
        <p14:creationId xmlns:p14="http://schemas.microsoft.com/office/powerpoint/2010/main" val="8117240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260648"/>
            <a:ext cx="8229600" cy="576064"/>
          </a:xfrm>
        </p:spPr>
        <p:txBody>
          <a:bodyPr anchor="t">
            <a:normAutofit fontScale="90000"/>
          </a:bodyPr>
          <a:lstStyle/>
          <a:p>
            <a:pPr>
              <a:lnSpc>
                <a:spcPct val="115000"/>
              </a:lnSpc>
              <a:spcAft>
                <a:spcPts val="1000"/>
              </a:spcAft>
            </a:pPr>
            <a:r>
              <a:rPr lang="en-US" sz="3300" b="1" dirty="0">
                <a:solidFill>
                  <a:srgbClr val="002060"/>
                </a:solidFill>
                <a:latin typeface="Constantia" pitchFamily="18" charset="0"/>
                <a:ea typeface="+mn-ea"/>
                <a:cs typeface="+mn-cs"/>
              </a:rPr>
              <a:t>1st Step - Formal Assessment</a:t>
            </a:r>
            <a:endParaRPr lang="it-IT" dirty="0">
              <a:latin typeface="Constantia" panose="02030602050306030303" pitchFamily="18" charset="0"/>
            </a:endParaRPr>
          </a:p>
        </p:txBody>
      </p:sp>
      <p:sp>
        <p:nvSpPr>
          <p:cNvPr id="3" name="Segnaposto contenuto 2"/>
          <p:cNvSpPr>
            <a:spLocks noGrp="1"/>
          </p:cNvSpPr>
          <p:nvPr>
            <p:ph idx="1"/>
          </p:nvPr>
        </p:nvSpPr>
        <p:spPr>
          <a:xfrm>
            <a:off x="395536" y="980728"/>
            <a:ext cx="8229600" cy="5544616"/>
          </a:xfrm>
        </p:spPr>
        <p:txBody>
          <a:bodyPr vert="horz" lIns="91440" tIns="45720" rIns="91440" bIns="45720" rtlCol="0" anchor="t">
            <a:noAutofit/>
          </a:bodyPr>
          <a:lstStyle/>
          <a:p>
            <a:pPr marL="0" indent="0" algn="just">
              <a:lnSpc>
                <a:spcPct val="115000"/>
              </a:lnSpc>
              <a:spcBef>
                <a:spcPct val="0"/>
              </a:spcBef>
              <a:spcAft>
                <a:spcPts val="1000"/>
              </a:spcAft>
              <a:buNone/>
            </a:pPr>
            <a:r>
              <a:rPr lang="en-US" sz="2000" dirty="0" smtClean="0">
                <a:solidFill>
                  <a:srgbClr val="002060"/>
                </a:solidFill>
                <a:latin typeface="Constantia" pitchFamily="18" charset="0"/>
              </a:rPr>
              <a:t>Two </a:t>
            </a:r>
            <a:r>
              <a:rPr lang="en-US" sz="2000" dirty="0">
                <a:solidFill>
                  <a:srgbClr val="002060"/>
                </a:solidFill>
                <a:latin typeface="Constantia" pitchFamily="18" charset="0"/>
              </a:rPr>
              <a:t>levels of control:</a:t>
            </a:r>
          </a:p>
          <a:p>
            <a:pPr marL="457200" indent="-457200" algn="just">
              <a:lnSpc>
                <a:spcPct val="115000"/>
              </a:lnSpc>
              <a:spcBef>
                <a:spcPct val="0"/>
              </a:spcBef>
              <a:spcAft>
                <a:spcPts val="1000"/>
              </a:spcAft>
              <a:buFont typeface="+mj-lt"/>
              <a:buAutoNum type="arabicPeriod"/>
            </a:pPr>
            <a:r>
              <a:rPr lang="en-US" sz="2000" u="sng" dirty="0" smtClean="0">
                <a:solidFill>
                  <a:srgbClr val="002060"/>
                </a:solidFill>
                <a:latin typeface="Constantia" pitchFamily="18" charset="0"/>
              </a:rPr>
              <a:t>Admissibility </a:t>
            </a:r>
            <a:r>
              <a:rPr lang="en-US" sz="2000" u="sng" dirty="0">
                <a:solidFill>
                  <a:srgbClr val="002060"/>
                </a:solidFill>
                <a:latin typeface="Constantia" pitchFamily="18" charset="0"/>
              </a:rPr>
              <a:t>check</a:t>
            </a:r>
            <a:r>
              <a:rPr lang="en-US" sz="2000" dirty="0">
                <a:solidFill>
                  <a:srgbClr val="002060"/>
                </a:solidFill>
                <a:latin typeface="Constantia" pitchFamily="18" charset="0"/>
              </a:rPr>
              <a:t>: the project’s proposals are checked against a set of administrative criteria (i.e. submission of the project proposals within the given deadline, all required documents are provided and completed</a:t>
            </a:r>
            <a:r>
              <a:rPr lang="en-US" sz="2000" dirty="0" smtClean="0">
                <a:solidFill>
                  <a:srgbClr val="002060"/>
                </a:solidFill>
                <a:latin typeface="Constantia" pitchFamily="18" charset="0"/>
              </a:rPr>
              <a:t>);</a:t>
            </a:r>
          </a:p>
          <a:p>
            <a:pPr marL="457200" indent="-457200" algn="just">
              <a:lnSpc>
                <a:spcPct val="115000"/>
              </a:lnSpc>
              <a:spcBef>
                <a:spcPct val="0"/>
              </a:spcBef>
              <a:spcAft>
                <a:spcPts val="1000"/>
              </a:spcAft>
              <a:buFont typeface="+mj-lt"/>
              <a:buAutoNum type="arabicPeriod"/>
            </a:pPr>
            <a:r>
              <a:rPr lang="en-US" sz="2000" u="sng" dirty="0" smtClean="0">
                <a:solidFill>
                  <a:srgbClr val="002060"/>
                </a:solidFill>
                <a:latin typeface="Constantia" pitchFamily="18" charset="0"/>
              </a:rPr>
              <a:t>Eligibility </a:t>
            </a:r>
            <a:r>
              <a:rPr lang="en-US" sz="2000" u="sng" dirty="0">
                <a:solidFill>
                  <a:srgbClr val="002060"/>
                </a:solidFill>
                <a:latin typeface="Constantia" pitchFamily="18" charset="0"/>
              </a:rPr>
              <a:t>check</a:t>
            </a:r>
            <a:r>
              <a:rPr lang="en-US" sz="2000" dirty="0">
                <a:solidFill>
                  <a:srgbClr val="002060"/>
                </a:solidFill>
                <a:latin typeface="Constantia" pitchFamily="18" charset="0"/>
              </a:rPr>
              <a:t>: the project’s proposals are checked against a set of technical criteria (e.g. eligibility of the potential beneficiaries participating in the proposals, respect of the cross-border partnership composition, respect of the financial threshold).</a:t>
            </a:r>
          </a:p>
          <a:p>
            <a:pPr marL="0" indent="0" algn="just">
              <a:lnSpc>
                <a:spcPct val="115000"/>
              </a:lnSpc>
              <a:spcBef>
                <a:spcPct val="0"/>
              </a:spcBef>
              <a:spcAft>
                <a:spcPts val="1000"/>
              </a:spcAft>
              <a:buNone/>
            </a:pPr>
            <a:r>
              <a:rPr lang="en-US" sz="2000" b="1" u="sng" dirty="0">
                <a:solidFill>
                  <a:srgbClr val="002060"/>
                </a:solidFill>
                <a:latin typeface="Constantia" pitchFamily="18" charset="0"/>
              </a:rPr>
              <a:t>Only the projects’ proposals that fulfill the admissibility and eligibility criteria are admitted to the further quality assessment, while the not eligible ones are </a:t>
            </a:r>
            <a:r>
              <a:rPr lang="en-US" sz="2000" b="1" u="sng" dirty="0" smtClean="0">
                <a:solidFill>
                  <a:srgbClr val="002060"/>
                </a:solidFill>
                <a:latin typeface="Constantia" pitchFamily="18" charset="0"/>
              </a:rPr>
              <a:t>rejected.</a:t>
            </a:r>
            <a:endParaRPr lang="en-US" sz="2000" b="1" u="sng" dirty="0">
              <a:solidFill>
                <a:srgbClr val="002060"/>
              </a:solidFill>
              <a:latin typeface="Constantia" pitchFamily="18" charset="0"/>
            </a:endParaRPr>
          </a:p>
          <a:p>
            <a:pPr marL="0" indent="0" algn="just">
              <a:lnSpc>
                <a:spcPct val="115000"/>
              </a:lnSpc>
              <a:spcBef>
                <a:spcPct val="0"/>
              </a:spcBef>
              <a:spcAft>
                <a:spcPts val="1000"/>
              </a:spcAft>
              <a:buNone/>
            </a:pPr>
            <a:r>
              <a:rPr lang="en-US" sz="2000" dirty="0">
                <a:solidFill>
                  <a:srgbClr val="002060"/>
                </a:solidFill>
                <a:latin typeface="Constantia" pitchFamily="18" charset="0"/>
              </a:rPr>
              <a:t>The </a:t>
            </a:r>
            <a:r>
              <a:rPr lang="en-US" sz="2000" dirty="0" smtClean="0">
                <a:solidFill>
                  <a:srgbClr val="002060"/>
                </a:solidFill>
                <a:latin typeface="Constantia" pitchFamily="18" charset="0"/>
              </a:rPr>
              <a:t>MA </a:t>
            </a:r>
            <a:r>
              <a:rPr lang="en-US" sz="2000" dirty="0">
                <a:solidFill>
                  <a:srgbClr val="002060"/>
                </a:solidFill>
                <a:latin typeface="Constantia" pitchFamily="18" charset="0"/>
              </a:rPr>
              <a:t>communicates to the Lead beneficiaries the results of the 1st  Step - Formal Assessment.</a:t>
            </a:r>
          </a:p>
          <a:p>
            <a:pPr algn="ctr">
              <a:lnSpc>
                <a:spcPct val="115000"/>
              </a:lnSpc>
              <a:spcBef>
                <a:spcPct val="0"/>
              </a:spcBef>
              <a:spcAft>
                <a:spcPts val="1000"/>
              </a:spcAft>
              <a:buNone/>
            </a:pPr>
            <a:endParaRPr lang="it-IT" sz="2000" b="1" dirty="0">
              <a:solidFill>
                <a:srgbClr val="002060"/>
              </a:solidFill>
              <a:latin typeface="Constantia" pitchFamily="18" charset="0"/>
            </a:endParaRPr>
          </a:p>
        </p:txBody>
      </p:sp>
    </p:spTree>
    <p:extLst>
      <p:ext uri="{BB962C8B-B14F-4D97-AF65-F5344CB8AC3E}">
        <p14:creationId xmlns:p14="http://schemas.microsoft.com/office/powerpoint/2010/main" val="37372163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16632"/>
            <a:ext cx="8229600" cy="576064"/>
          </a:xfrm>
        </p:spPr>
        <p:txBody>
          <a:bodyPr anchor="t">
            <a:normAutofit fontScale="90000"/>
          </a:bodyPr>
          <a:lstStyle/>
          <a:p>
            <a:pPr>
              <a:lnSpc>
                <a:spcPct val="115000"/>
              </a:lnSpc>
              <a:spcAft>
                <a:spcPts val="1000"/>
              </a:spcAft>
            </a:pPr>
            <a:r>
              <a:rPr lang="en-US" sz="3300" b="1" dirty="0">
                <a:solidFill>
                  <a:srgbClr val="002060"/>
                </a:solidFill>
                <a:latin typeface="Constantia" pitchFamily="18" charset="0"/>
                <a:ea typeface="+mn-ea"/>
                <a:cs typeface="+mn-cs"/>
              </a:rPr>
              <a:t>2nd  STEP – Quality Assessment</a:t>
            </a:r>
            <a:endParaRPr lang="it-IT" dirty="0">
              <a:latin typeface="Constantia" panose="02030602050306030303" pitchFamily="18" charset="0"/>
            </a:endParaRPr>
          </a:p>
        </p:txBody>
      </p:sp>
      <p:sp>
        <p:nvSpPr>
          <p:cNvPr id="3" name="Segnaposto contenuto 2"/>
          <p:cNvSpPr>
            <a:spLocks noGrp="1"/>
          </p:cNvSpPr>
          <p:nvPr>
            <p:ph idx="1"/>
          </p:nvPr>
        </p:nvSpPr>
        <p:spPr>
          <a:xfrm>
            <a:off x="395536" y="764704"/>
            <a:ext cx="8229600" cy="5616624"/>
          </a:xfrm>
        </p:spPr>
        <p:txBody>
          <a:bodyPr vert="horz" lIns="91440" tIns="45720" rIns="91440" bIns="45720" rtlCol="0" anchor="t">
            <a:noAutofit/>
          </a:bodyPr>
          <a:lstStyle/>
          <a:p>
            <a:pPr marL="0" indent="0" algn="just">
              <a:lnSpc>
                <a:spcPct val="115000"/>
              </a:lnSpc>
              <a:spcBef>
                <a:spcPct val="0"/>
              </a:spcBef>
              <a:spcAft>
                <a:spcPts val="1000"/>
              </a:spcAft>
              <a:buNone/>
            </a:pPr>
            <a:r>
              <a:rPr lang="en-US" sz="1900" dirty="0">
                <a:solidFill>
                  <a:srgbClr val="002060"/>
                </a:solidFill>
                <a:latin typeface="Constantia" pitchFamily="18" charset="0"/>
              </a:rPr>
              <a:t>The JS proceeds to the quality assessment of the admitted </a:t>
            </a:r>
            <a:r>
              <a:rPr lang="en-US" sz="1900" dirty="0" err="1">
                <a:solidFill>
                  <a:srgbClr val="002060"/>
                </a:solidFill>
                <a:latin typeface="Constantia" pitchFamily="18" charset="0"/>
              </a:rPr>
              <a:t>projects’proposals</a:t>
            </a:r>
            <a:r>
              <a:rPr lang="en-US" sz="1900" dirty="0">
                <a:solidFill>
                  <a:srgbClr val="002060"/>
                </a:solidFill>
                <a:latin typeface="Constantia" pitchFamily="18" charset="0"/>
              </a:rPr>
              <a:t> on the basis of objective evaluation </a:t>
            </a:r>
            <a:r>
              <a:rPr lang="en-US" sz="1900" dirty="0" smtClean="0">
                <a:solidFill>
                  <a:srgbClr val="002060"/>
                </a:solidFill>
                <a:latin typeface="Constantia" pitchFamily="18" charset="0"/>
              </a:rPr>
              <a:t>criteria </a:t>
            </a:r>
            <a:r>
              <a:rPr lang="en-US" sz="1900" dirty="0">
                <a:solidFill>
                  <a:srgbClr val="002060"/>
                </a:solidFill>
                <a:latin typeface="Constantia" pitchFamily="18" charset="0"/>
              </a:rPr>
              <a:t>and in accordance with the requirements of the call for proposals</a:t>
            </a:r>
            <a:r>
              <a:rPr lang="en-US" sz="1900" dirty="0" smtClean="0">
                <a:solidFill>
                  <a:srgbClr val="002060"/>
                </a:solidFill>
                <a:latin typeface="Constantia" pitchFamily="18" charset="0"/>
              </a:rPr>
              <a:t>.</a:t>
            </a:r>
          </a:p>
          <a:p>
            <a:pPr marL="0" indent="0" algn="just">
              <a:lnSpc>
                <a:spcPct val="115000"/>
              </a:lnSpc>
              <a:spcBef>
                <a:spcPct val="0"/>
              </a:spcBef>
              <a:spcAft>
                <a:spcPts val="1000"/>
              </a:spcAft>
              <a:buNone/>
            </a:pPr>
            <a:r>
              <a:rPr lang="en-US" sz="1900" dirty="0">
                <a:solidFill>
                  <a:srgbClr val="002060"/>
                </a:solidFill>
                <a:latin typeface="Constantia" pitchFamily="18" charset="0"/>
              </a:rPr>
              <a:t>The evaluation criteria will be defined with the aim to </a:t>
            </a:r>
            <a:r>
              <a:rPr lang="en-US" sz="1900" dirty="0" err="1">
                <a:solidFill>
                  <a:srgbClr val="002060"/>
                </a:solidFill>
                <a:latin typeface="Constantia" pitchFamily="18" charset="0"/>
              </a:rPr>
              <a:t>maximise</a:t>
            </a:r>
            <a:r>
              <a:rPr lang="en-US" sz="1900" dirty="0">
                <a:solidFill>
                  <a:srgbClr val="002060"/>
                </a:solidFill>
                <a:latin typeface="Constantia" pitchFamily="18" charset="0"/>
              </a:rPr>
              <a:t> the result-oriented approach to be applied by the </a:t>
            </a:r>
            <a:r>
              <a:rPr lang="en-US" sz="1900" dirty="0" err="1">
                <a:solidFill>
                  <a:srgbClr val="002060"/>
                </a:solidFill>
                <a:latin typeface="Constantia" pitchFamily="18" charset="0"/>
              </a:rPr>
              <a:t>Programme</a:t>
            </a:r>
            <a:r>
              <a:rPr lang="en-US" sz="1900" dirty="0">
                <a:solidFill>
                  <a:srgbClr val="002060"/>
                </a:solidFill>
                <a:latin typeface="Constantia" pitchFamily="18" charset="0"/>
              </a:rPr>
              <a:t> for projects able to deliver concrete and visible outputs and results, in response to well identified challenges affecting the </a:t>
            </a:r>
            <a:r>
              <a:rPr lang="en-US" sz="1900" dirty="0" err="1">
                <a:solidFill>
                  <a:srgbClr val="002060"/>
                </a:solidFill>
                <a:latin typeface="Constantia" pitchFamily="18" charset="0"/>
              </a:rPr>
              <a:t>Programme</a:t>
            </a:r>
            <a:r>
              <a:rPr lang="en-US" sz="1900" dirty="0">
                <a:solidFill>
                  <a:srgbClr val="002060"/>
                </a:solidFill>
                <a:latin typeface="Constantia" pitchFamily="18" charset="0"/>
              </a:rPr>
              <a:t> Area and addressing development. </a:t>
            </a:r>
            <a:endParaRPr lang="en-US" sz="1900" dirty="0" smtClean="0">
              <a:solidFill>
                <a:srgbClr val="002060"/>
              </a:solidFill>
              <a:latin typeface="Constantia" pitchFamily="18" charset="0"/>
            </a:endParaRPr>
          </a:p>
          <a:p>
            <a:pPr marL="0" indent="0" algn="just">
              <a:lnSpc>
                <a:spcPct val="115000"/>
              </a:lnSpc>
              <a:spcBef>
                <a:spcPct val="0"/>
              </a:spcBef>
              <a:spcAft>
                <a:spcPts val="1000"/>
              </a:spcAft>
              <a:buNone/>
            </a:pPr>
            <a:r>
              <a:rPr lang="en-US" sz="1900" dirty="0" smtClean="0">
                <a:solidFill>
                  <a:srgbClr val="002060"/>
                </a:solidFill>
                <a:latin typeface="Constantia" pitchFamily="18" charset="0"/>
              </a:rPr>
              <a:t>As </a:t>
            </a:r>
            <a:r>
              <a:rPr lang="en-US" sz="1900" dirty="0">
                <a:solidFill>
                  <a:srgbClr val="002060"/>
                </a:solidFill>
                <a:latin typeface="Constantia" pitchFamily="18" charset="0"/>
              </a:rPr>
              <a:t>a general principle, the GR-IT </a:t>
            </a:r>
            <a:r>
              <a:rPr lang="en-US" sz="1900" dirty="0" err="1">
                <a:solidFill>
                  <a:srgbClr val="002060"/>
                </a:solidFill>
                <a:latin typeface="Constantia" pitchFamily="18" charset="0"/>
              </a:rPr>
              <a:t>Programme</a:t>
            </a:r>
            <a:r>
              <a:rPr lang="en-US" sz="1900" dirty="0">
                <a:solidFill>
                  <a:srgbClr val="002060"/>
                </a:solidFill>
                <a:latin typeface="Constantia" pitchFamily="18" charset="0"/>
              </a:rPr>
              <a:t> is committed, across all priorities, to sustainable development (taking especially into account the importance of climate change impacts and risk prevention), promotion of equality between men and women and non-discrimination</a:t>
            </a:r>
            <a:r>
              <a:rPr lang="en-US" sz="1900" dirty="0" smtClean="0">
                <a:solidFill>
                  <a:srgbClr val="002060"/>
                </a:solidFill>
                <a:latin typeface="Constantia" pitchFamily="18" charset="0"/>
              </a:rPr>
              <a:t>.</a:t>
            </a:r>
          </a:p>
          <a:p>
            <a:pPr marL="0" indent="0" algn="just">
              <a:lnSpc>
                <a:spcPct val="115000"/>
              </a:lnSpc>
              <a:spcBef>
                <a:spcPct val="0"/>
              </a:spcBef>
              <a:spcAft>
                <a:spcPts val="1000"/>
              </a:spcAft>
              <a:buNone/>
            </a:pPr>
            <a:r>
              <a:rPr lang="en-US" sz="1900" b="1" dirty="0">
                <a:solidFill>
                  <a:srgbClr val="002060"/>
                </a:solidFill>
                <a:latin typeface="Constantia" pitchFamily="18" charset="0"/>
              </a:rPr>
              <a:t>The MA publishes the approved final ranking list of the projects applications recommended for funding on the </a:t>
            </a:r>
            <a:r>
              <a:rPr lang="en-US" sz="1900" b="1" dirty="0" err="1">
                <a:solidFill>
                  <a:srgbClr val="002060"/>
                </a:solidFill>
                <a:latin typeface="Constantia" pitchFamily="18" charset="0"/>
              </a:rPr>
              <a:t>Programme</a:t>
            </a:r>
            <a:r>
              <a:rPr lang="en-US" sz="1900" b="1" dirty="0">
                <a:solidFill>
                  <a:srgbClr val="002060"/>
                </a:solidFill>
                <a:latin typeface="Constantia" pitchFamily="18" charset="0"/>
              </a:rPr>
              <a:t> website </a:t>
            </a:r>
            <a:r>
              <a:rPr lang="en-US" sz="1900" b="1" dirty="0" smtClean="0">
                <a:solidFill>
                  <a:srgbClr val="002060"/>
                </a:solidFill>
                <a:latin typeface="Constantia" pitchFamily="18" charset="0"/>
              </a:rPr>
              <a:t>and informs </a:t>
            </a:r>
            <a:r>
              <a:rPr lang="en-US" sz="1900" b="1" dirty="0">
                <a:solidFill>
                  <a:srgbClr val="002060"/>
                </a:solidFill>
                <a:latin typeface="Constantia" pitchFamily="18" charset="0"/>
              </a:rPr>
              <a:t>the Lead beneficiaries of the project’s evaluation results.</a:t>
            </a:r>
            <a:endParaRPr lang="it-IT" sz="1900" b="1" dirty="0">
              <a:solidFill>
                <a:srgbClr val="002060"/>
              </a:solidFill>
              <a:latin typeface="Constantia" pitchFamily="18" charset="0"/>
            </a:endParaRPr>
          </a:p>
        </p:txBody>
      </p:sp>
    </p:spTree>
    <p:extLst>
      <p:ext uri="{BB962C8B-B14F-4D97-AF65-F5344CB8AC3E}">
        <p14:creationId xmlns:p14="http://schemas.microsoft.com/office/powerpoint/2010/main" val="24895461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188640"/>
            <a:ext cx="8229600" cy="6525344"/>
          </a:xfrm>
        </p:spPr>
        <p:txBody>
          <a:bodyPr vert="horz" lIns="91440" tIns="45720" rIns="91440" bIns="45720" rtlCol="0" anchor="t">
            <a:noAutofit/>
          </a:bodyPr>
          <a:lstStyle/>
          <a:p>
            <a:pPr marL="0" indent="0" algn="just">
              <a:lnSpc>
                <a:spcPct val="115000"/>
              </a:lnSpc>
              <a:spcBef>
                <a:spcPct val="0"/>
              </a:spcBef>
              <a:spcAft>
                <a:spcPts val="1000"/>
              </a:spcAft>
              <a:buNone/>
            </a:pPr>
            <a:r>
              <a:rPr lang="en-US" sz="2000" dirty="0">
                <a:solidFill>
                  <a:srgbClr val="002060"/>
                </a:solidFill>
                <a:latin typeface="Constantia" pitchFamily="18" charset="0"/>
              </a:rPr>
              <a:t>More specifically, all projects receiving funds have to meet the following quality requirements</a:t>
            </a:r>
            <a:r>
              <a:rPr lang="en-US" sz="2000" dirty="0" smtClean="0">
                <a:solidFill>
                  <a:srgbClr val="002060"/>
                </a:solidFill>
                <a:latin typeface="Constantia" pitchFamily="18" charset="0"/>
              </a:rPr>
              <a:t>:</a:t>
            </a:r>
          </a:p>
          <a:p>
            <a:pPr algn="just">
              <a:lnSpc>
                <a:spcPct val="115000"/>
              </a:lnSpc>
              <a:spcBef>
                <a:spcPct val="0"/>
              </a:spcBef>
              <a:spcAft>
                <a:spcPts val="600"/>
              </a:spcAft>
            </a:pPr>
            <a:r>
              <a:rPr lang="en-US" sz="2000" dirty="0" smtClean="0">
                <a:solidFill>
                  <a:srgbClr val="002060"/>
                </a:solidFill>
                <a:latin typeface="Constantia" pitchFamily="18" charset="0"/>
              </a:rPr>
              <a:t>Cross-border </a:t>
            </a:r>
            <a:r>
              <a:rPr lang="en-US" sz="2000" dirty="0">
                <a:solidFill>
                  <a:srgbClr val="002060"/>
                </a:solidFill>
                <a:latin typeface="Constantia" pitchFamily="18" charset="0"/>
              </a:rPr>
              <a:t>relevance;</a:t>
            </a:r>
          </a:p>
          <a:p>
            <a:pPr algn="just">
              <a:lnSpc>
                <a:spcPct val="115000"/>
              </a:lnSpc>
              <a:spcBef>
                <a:spcPct val="0"/>
              </a:spcBef>
              <a:spcAft>
                <a:spcPts val="600"/>
              </a:spcAft>
            </a:pPr>
            <a:r>
              <a:rPr lang="en-US" sz="2000" dirty="0" smtClean="0">
                <a:solidFill>
                  <a:srgbClr val="002060"/>
                </a:solidFill>
                <a:latin typeface="Constantia" pitchFamily="18" charset="0"/>
              </a:rPr>
              <a:t>Partnership </a:t>
            </a:r>
            <a:r>
              <a:rPr lang="en-US" sz="2000" dirty="0">
                <a:solidFill>
                  <a:srgbClr val="002060"/>
                </a:solidFill>
                <a:latin typeface="Constantia" pitchFamily="18" charset="0"/>
              </a:rPr>
              <a:t>relevance;</a:t>
            </a:r>
          </a:p>
          <a:p>
            <a:pPr algn="just">
              <a:lnSpc>
                <a:spcPct val="115000"/>
              </a:lnSpc>
              <a:spcBef>
                <a:spcPct val="0"/>
              </a:spcBef>
              <a:spcAft>
                <a:spcPts val="600"/>
              </a:spcAft>
            </a:pPr>
            <a:r>
              <a:rPr lang="en-US" sz="2000" dirty="0" smtClean="0">
                <a:solidFill>
                  <a:srgbClr val="002060"/>
                </a:solidFill>
                <a:latin typeface="Constantia" pitchFamily="18" charset="0"/>
              </a:rPr>
              <a:t>Relevance </a:t>
            </a:r>
            <a:r>
              <a:rPr lang="en-US" sz="2000" dirty="0">
                <a:solidFill>
                  <a:srgbClr val="002060"/>
                </a:solidFill>
                <a:latin typeface="Constantia" pitchFamily="18" charset="0"/>
              </a:rPr>
              <a:t>to the topic/theme;</a:t>
            </a:r>
          </a:p>
          <a:p>
            <a:pPr algn="just">
              <a:lnSpc>
                <a:spcPct val="115000"/>
              </a:lnSpc>
              <a:spcBef>
                <a:spcPct val="0"/>
              </a:spcBef>
              <a:spcAft>
                <a:spcPts val="600"/>
              </a:spcAft>
            </a:pPr>
            <a:r>
              <a:rPr lang="en-US" sz="2000" dirty="0" smtClean="0">
                <a:solidFill>
                  <a:srgbClr val="002060"/>
                </a:solidFill>
                <a:latin typeface="Constantia" pitchFamily="18" charset="0"/>
              </a:rPr>
              <a:t>Compliance </a:t>
            </a:r>
            <a:r>
              <a:rPr lang="en-US" sz="2000" dirty="0">
                <a:solidFill>
                  <a:srgbClr val="002060"/>
                </a:solidFill>
                <a:latin typeface="Constantia" pitchFamily="18" charset="0"/>
              </a:rPr>
              <a:t>with horizontal principles and cross-cutting priorities;</a:t>
            </a:r>
          </a:p>
          <a:p>
            <a:pPr algn="just">
              <a:lnSpc>
                <a:spcPct val="115000"/>
              </a:lnSpc>
              <a:spcBef>
                <a:spcPct val="0"/>
              </a:spcBef>
              <a:spcAft>
                <a:spcPts val="600"/>
              </a:spcAft>
            </a:pPr>
            <a:r>
              <a:rPr lang="en-US" sz="2000" dirty="0" smtClean="0">
                <a:solidFill>
                  <a:srgbClr val="002060"/>
                </a:solidFill>
                <a:latin typeface="Constantia" pitchFamily="18" charset="0"/>
              </a:rPr>
              <a:t>Concrete</a:t>
            </a:r>
            <a:r>
              <a:rPr lang="en-US" sz="2000" dirty="0">
                <a:solidFill>
                  <a:srgbClr val="002060"/>
                </a:solidFill>
                <a:latin typeface="Constantia" pitchFamily="18" charset="0"/>
              </a:rPr>
              <a:t>, sustainable and measurable outputs and results; </a:t>
            </a:r>
          </a:p>
          <a:p>
            <a:pPr algn="just">
              <a:lnSpc>
                <a:spcPct val="115000"/>
              </a:lnSpc>
              <a:spcBef>
                <a:spcPct val="0"/>
              </a:spcBef>
              <a:spcAft>
                <a:spcPts val="600"/>
              </a:spcAft>
            </a:pPr>
            <a:r>
              <a:rPr lang="en-US" sz="2000" dirty="0" smtClean="0">
                <a:solidFill>
                  <a:srgbClr val="002060"/>
                </a:solidFill>
                <a:latin typeface="Constantia" pitchFamily="18" charset="0"/>
              </a:rPr>
              <a:t>Project </a:t>
            </a:r>
            <a:r>
              <a:rPr lang="en-US" sz="2000" dirty="0">
                <a:solidFill>
                  <a:srgbClr val="002060"/>
                </a:solidFill>
                <a:latin typeface="Constantia" pitchFamily="18" charset="0"/>
              </a:rPr>
              <a:t>Sustainability according to its most important dimension (institutional, economic, environmental); </a:t>
            </a:r>
          </a:p>
          <a:p>
            <a:pPr algn="just">
              <a:lnSpc>
                <a:spcPct val="115000"/>
              </a:lnSpc>
              <a:spcBef>
                <a:spcPct val="0"/>
              </a:spcBef>
              <a:spcAft>
                <a:spcPts val="600"/>
              </a:spcAft>
            </a:pPr>
            <a:r>
              <a:rPr lang="en-US" sz="2000" dirty="0" smtClean="0">
                <a:solidFill>
                  <a:srgbClr val="002060"/>
                </a:solidFill>
                <a:latin typeface="Constantia" pitchFamily="18" charset="0"/>
              </a:rPr>
              <a:t>Sound </a:t>
            </a:r>
            <a:r>
              <a:rPr lang="en-US" sz="2000" dirty="0">
                <a:solidFill>
                  <a:srgbClr val="002060"/>
                </a:solidFill>
                <a:latin typeface="Constantia" pitchFamily="18" charset="0"/>
              </a:rPr>
              <a:t>project communication strategy, tools and actions;</a:t>
            </a:r>
          </a:p>
          <a:p>
            <a:pPr algn="just">
              <a:lnSpc>
                <a:spcPct val="115000"/>
              </a:lnSpc>
              <a:spcBef>
                <a:spcPct val="0"/>
              </a:spcBef>
              <a:spcAft>
                <a:spcPts val="600"/>
              </a:spcAft>
            </a:pPr>
            <a:r>
              <a:rPr lang="en-US" sz="2000" dirty="0" smtClean="0">
                <a:solidFill>
                  <a:srgbClr val="002060"/>
                </a:solidFill>
                <a:latin typeface="Constantia" pitchFamily="18" charset="0"/>
              </a:rPr>
              <a:t>Effective </a:t>
            </a:r>
            <a:r>
              <a:rPr lang="en-US" sz="2000" dirty="0">
                <a:solidFill>
                  <a:srgbClr val="002060"/>
                </a:solidFill>
                <a:latin typeface="Constantia" pitchFamily="18" charset="0"/>
              </a:rPr>
              <a:t>management methodology, with reference to technical capabilities and innovative aspects of it;</a:t>
            </a:r>
          </a:p>
          <a:p>
            <a:pPr algn="just">
              <a:lnSpc>
                <a:spcPct val="115000"/>
              </a:lnSpc>
              <a:spcBef>
                <a:spcPct val="0"/>
              </a:spcBef>
              <a:spcAft>
                <a:spcPts val="600"/>
              </a:spcAft>
            </a:pPr>
            <a:r>
              <a:rPr lang="en-US" sz="2000" dirty="0" smtClean="0">
                <a:solidFill>
                  <a:srgbClr val="002060"/>
                </a:solidFill>
                <a:latin typeface="Constantia" pitchFamily="18" charset="0"/>
              </a:rPr>
              <a:t>Sound </a:t>
            </a:r>
            <a:r>
              <a:rPr lang="en-US" sz="2000" dirty="0">
                <a:solidFill>
                  <a:srgbClr val="002060"/>
                </a:solidFill>
                <a:latin typeface="Constantia" pitchFamily="18" charset="0"/>
              </a:rPr>
              <a:t>budget in terms of distribution among partners, budget lines, spending periodical provisions, etc.);</a:t>
            </a:r>
          </a:p>
          <a:p>
            <a:pPr algn="just">
              <a:lnSpc>
                <a:spcPct val="115000"/>
              </a:lnSpc>
              <a:spcBef>
                <a:spcPct val="0"/>
              </a:spcBef>
              <a:spcAft>
                <a:spcPts val="600"/>
              </a:spcAft>
            </a:pPr>
            <a:r>
              <a:rPr lang="en-US" sz="2000" dirty="0" smtClean="0">
                <a:solidFill>
                  <a:srgbClr val="002060"/>
                </a:solidFill>
                <a:latin typeface="Constantia" pitchFamily="18" charset="0"/>
              </a:rPr>
              <a:t>Criteria </a:t>
            </a:r>
            <a:r>
              <a:rPr lang="en-US" sz="2000" dirty="0">
                <a:solidFill>
                  <a:srgbClr val="002060"/>
                </a:solidFill>
                <a:latin typeface="Constantia" pitchFamily="18" charset="0"/>
              </a:rPr>
              <a:t>for eligibility of expenditure according to Article 18 Reg. 1299/2013.</a:t>
            </a:r>
          </a:p>
        </p:txBody>
      </p:sp>
    </p:spTree>
    <p:extLst>
      <p:ext uri="{BB962C8B-B14F-4D97-AF65-F5344CB8AC3E}">
        <p14:creationId xmlns:p14="http://schemas.microsoft.com/office/powerpoint/2010/main" val="42503864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39552" y="116632"/>
            <a:ext cx="8229600" cy="360040"/>
          </a:xfrm>
        </p:spPr>
        <p:txBody>
          <a:bodyPr anchor="t">
            <a:noAutofit/>
          </a:bodyPr>
          <a:lstStyle/>
          <a:p>
            <a:pPr>
              <a:lnSpc>
                <a:spcPct val="115000"/>
              </a:lnSpc>
              <a:spcAft>
                <a:spcPts val="1000"/>
              </a:spcAft>
            </a:pPr>
            <a:r>
              <a:rPr lang="en-US" sz="2400" b="1" dirty="0">
                <a:solidFill>
                  <a:srgbClr val="002060"/>
                </a:solidFill>
                <a:latin typeface="Constantia" pitchFamily="18" charset="0"/>
                <a:ea typeface="+mn-ea"/>
                <a:cs typeface="+mn-cs"/>
              </a:rPr>
              <a:t>Responsibilities of the Lead </a:t>
            </a:r>
            <a:r>
              <a:rPr lang="en-US" sz="2400" b="1" dirty="0" smtClean="0">
                <a:solidFill>
                  <a:srgbClr val="002060"/>
                </a:solidFill>
                <a:latin typeface="Constantia" pitchFamily="18" charset="0"/>
                <a:ea typeface="+mn-ea"/>
                <a:cs typeface="+mn-cs"/>
              </a:rPr>
              <a:t>partner and project partner  </a:t>
            </a:r>
            <a:endParaRPr lang="it-IT" sz="2400" dirty="0">
              <a:latin typeface="Constantia" panose="02030602050306030303" pitchFamily="18" charset="0"/>
            </a:endParaRPr>
          </a:p>
        </p:txBody>
      </p:sp>
      <p:sp>
        <p:nvSpPr>
          <p:cNvPr id="3" name="Segnaposto contenuto 2"/>
          <p:cNvSpPr>
            <a:spLocks noGrp="1"/>
          </p:cNvSpPr>
          <p:nvPr>
            <p:ph idx="1"/>
          </p:nvPr>
        </p:nvSpPr>
        <p:spPr>
          <a:xfrm>
            <a:off x="395536" y="764704"/>
            <a:ext cx="8229600" cy="5616624"/>
          </a:xfrm>
        </p:spPr>
        <p:txBody>
          <a:bodyPr vert="horz" lIns="91440" tIns="45720" rIns="91440" bIns="45720" rtlCol="0" anchor="t">
            <a:noAutofit/>
          </a:bodyPr>
          <a:lstStyle/>
          <a:p>
            <a:pPr marL="0" indent="0" algn="just">
              <a:lnSpc>
                <a:spcPct val="115000"/>
              </a:lnSpc>
              <a:spcBef>
                <a:spcPct val="0"/>
              </a:spcBef>
              <a:buNone/>
            </a:pPr>
            <a:r>
              <a:rPr lang="en-US" sz="1800" dirty="0" smtClean="0">
                <a:solidFill>
                  <a:srgbClr val="002060"/>
                </a:solidFill>
                <a:latin typeface="Constantia" pitchFamily="18" charset="0"/>
              </a:rPr>
              <a:t>The </a:t>
            </a:r>
            <a:r>
              <a:rPr lang="en-US" sz="1800" u="sng" dirty="0" smtClean="0">
                <a:solidFill>
                  <a:srgbClr val="002060"/>
                </a:solidFill>
                <a:latin typeface="Constantia" pitchFamily="18" charset="0"/>
              </a:rPr>
              <a:t>Lead partner  </a:t>
            </a:r>
            <a:r>
              <a:rPr lang="en-US" sz="1800" dirty="0" smtClean="0">
                <a:solidFill>
                  <a:srgbClr val="002060"/>
                </a:solidFill>
                <a:latin typeface="Constantia" pitchFamily="18" charset="0"/>
              </a:rPr>
              <a:t>assumes the following responsibilities:</a:t>
            </a:r>
          </a:p>
          <a:p>
            <a:pPr algn="just">
              <a:lnSpc>
                <a:spcPct val="115000"/>
              </a:lnSpc>
              <a:spcBef>
                <a:spcPct val="0"/>
              </a:spcBef>
            </a:pPr>
            <a:r>
              <a:rPr lang="en-US" sz="1800" dirty="0" smtClean="0">
                <a:solidFill>
                  <a:srgbClr val="002060"/>
                </a:solidFill>
                <a:latin typeface="Constantia" pitchFamily="18" charset="0"/>
              </a:rPr>
              <a:t>steering </a:t>
            </a:r>
            <a:r>
              <a:rPr lang="en-US" sz="1800" dirty="0">
                <a:solidFill>
                  <a:srgbClr val="002060"/>
                </a:solidFill>
                <a:latin typeface="Constantia" pitchFamily="18" charset="0"/>
              </a:rPr>
              <a:t>and coordination of implementation of the project </a:t>
            </a:r>
            <a:r>
              <a:rPr lang="en-US" sz="1800" dirty="0" smtClean="0">
                <a:solidFill>
                  <a:srgbClr val="002060"/>
                </a:solidFill>
                <a:latin typeface="Constantia" pitchFamily="18" charset="0"/>
              </a:rPr>
              <a:t>;</a:t>
            </a:r>
          </a:p>
          <a:p>
            <a:pPr algn="just">
              <a:lnSpc>
                <a:spcPct val="115000"/>
              </a:lnSpc>
              <a:spcBef>
                <a:spcPct val="0"/>
              </a:spcBef>
            </a:pPr>
            <a:r>
              <a:rPr lang="en-US" sz="1800" dirty="0" smtClean="0">
                <a:solidFill>
                  <a:srgbClr val="002060"/>
                </a:solidFill>
                <a:latin typeface="Constantia" pitchFamily="18" charset="0"/>
              </a:rPr>
              <a:t>financial </a:t>
            </a:r>
            <a:r>
              <a:rPr lang="en-US" sz="1800" dirty="0">
                <a:solidFill>
                  <a:srgbClr val="002060"/>
                </a:solidFill>
                <a:latin typeface="Constantia" pitchFamily="18" charset="0"/>
              </a:rPr>
              <a:t>coordination of the project laying down the arrangements with the other </a:t>
            </a:r>
            <a:r>
              <a:rPr lang="en-US" sz="1800" dirty="0" smtClean="0">
                <a:solidFill>
                  <a:srgbClr val="002060"/>
                </a:solidFill>
                <a:latin typeface="Constantia" pitchFamily="18" charset="0"/>
              </a:rPr>
              <a:t>beneficiaries;</a:t>
            </a:r>
          </a:p>
          <a:p>
            <a:pPr algn="just">
              <a:lnSpc>
                <a:spcPct val="115000"/>
              </a:lnSpc>
              <a:spcBef>
                <a:spcPct val="0"/>
              </a:spcBef>
            </a:pPr>
            <a:r>
              <a:rPr lang="en-US" sz="1800" dirty="0" smtClean="0">
                <a:solidFill>
                  <a:srgbClr val="002060"/>
                </a:solidFill>
                <a:latin typeface="Constantia" pitchFamily="18" charset="0"/>
              </a:rPr>
              <a:t>ensuring </a:t>
            </a:r>
            <a:r>
              <a:rPr lang="en-US" sz="1800" dirty="0">
                <a:solidFill>
                  <a:srgbClr val="002060"/>
                </a:solidFill>
                <a:latin typeface="Constantia" pitchFamily="18" charset="0"/>
              </a:rPr>
              <a:t>that expenditure presented by all beneficiaries has been incurred in implementing the operation and correspond to the activities agreed between all the </a:t>
            </a:r>
            <a:r>
              <a:rPr lang="en-US" sz="1800" dirty="0" smtClean="0">
                <a:solidFill>
                  <a:srgbClr val="002060"/>
                </a:solidFill>
                <a:latin typeface="Constantia" pitchFamily="18" charset="0"/>
              </a:rPr>
              <a:t>beneficiaries;</a:t>
            </a:r>
          </a:p>
          <a:p>
            <a:pPr algn="just">
              <a:lnSpc>
                <a:spcPct val="115000"/>
              </a:lnSpc>
              <a:spcBef>
                <a:spcPct val="0"/>
              </a:spcBef>
            </a:pPr>
            <a:r>
              <a:rPr lang="en-US" sz="1800" dirty="0" smtClean="0">
                <a:solidFill>
                  <a:srgbClr val="002060"/>
                </a:solidFill>
                <a:latin typeface="Constantia" pitchFamily="18" charset="0"/>
              </a:rPr>
              <a:t>ensuring </a:t>
            </a:r>
            <a:r>
              <a:rPr lang="en-US" sz="1800" dirty="0">
                <a:solidFill>
                  <a:srgbClr val="002060"/>
                </a:solidFill>
                <a:latin typeface="Constantia" pitchFamily="18" charset="0"/>
              </a:rPr>
              <a:t>that the expenditure presented by other beneficiaries has been verified by a controller</a:t>
            </a:r>
            <a:r>
              <a:rPr lang="en-US" sz="1800" dirty="0" smtClean="0">
                <a:solidFill>
                  <a:srgbClr val="002060"/>
                </a:solidFill>
                <a:latin typeface="Constantia" pitchFamily="18" charset="0"/>
              </a:rPr>
              <a:t>.</a:t>
            </a:r>
          </a:p>
          <a:p>
            <a:pPr marL="0" indent="0" algn="just">
              <a:lnSpc>
                <a:spcPct val="115000"/>
              </a:lnSpc>
              <a:spcBef>
                <a:spcPct val="0"/>
              </a:spcBef>
              <a:buNone/>
            </a:pPr>
            <a:endParaRPr lang="en-US" sz="1800" dirty="0" smtClean="0">
              <a:solidFill>
                <a:srgbClr val="002060"/>
              </a:solidFill>
              <a:latin typeface="Constantia" pitchFamily="18" charset="0"/>
            </a:endParaRPr>
          </a:p>
          <a:p>
            <a:pPr marL="0" indent="0" algn="just">
              <a:lnSpc>
                <a:spcPct val="115000"/>
              </a:lnSpc>
              <a:spcBef>
                <a:spcPct val="0"/>
              </a:spcBef>
              <a:buNone/>
            </a:pPr>
            <a:r>
              <a:rPr lang="en-US" sz="1800" dirty="0" smtClean="0">
                <a:solidFill>
                  <a:srgbClr val="002060"/>
                </a:solidFill>
                <a:latin typeface="Constantia" pitchFamily="18" charset="0"/>
              </a:rPr>
              <a:t>Each </a:t>
            </a:r>
            <a:r>
              <a:rPr lang="en-US" sz="1800" u="sng" dirty="0" smtClean="0">
                <a:solidFill>
                  <a:srgbClr val="002060"/>
                </a:solidFill>
                <a:latin typeface="Constantia" pitchFamily="18" charset="0"/>
              </a:rPr>
              <a:t>project partner</a:t>
            </a:r>
            <a:r>
              <a:rPr lang="en-US" sz="1800" dirty="0" smtClean="0">
                <a:solidFill>
                  <a:srgbClr val="002060"/>
                </a:solidFill>
                <a:latin typeface="Constantia" pitchFamily="18" charset="0"/>
              </a:rPr>
              <a:t>:</a:t>
            </a:r>
          </a:p>
          <a:p>
            <a:pPr algn="just">
              <a:lnSpc>
                <a:spcPct val="115000"/>
              </a:lnSpc>
              <a:spcBef>
                <a:spcPct val="0"/>
              </a:spcBef>
            </a:pPr>
            <a:r>
              <a:rPr lang="en-US" sz="1800" dirty="0">
                <a:solidFill>
                  <a:srgbClr val="002060"/>
                </a:solidFill>
                <a:latin typeface="Constantia" pitchFamily="18" charset="0"/>
              </a:rPr>
              <a:t>is responsible for its own commitments vis-à-vis the other partners and the Lead partner on the basis of the Partnership </a:t>
            </a:r>
            <a:r>
              <a:rPr lang="en-US" sz="1800" dirty="0" smtClean="0">
                <a:solidFill>
                  <a:srgbClr val="002060"/>
                </a:solidFill>
                <a:latin typeface="Constantia" pitchFamily="18" charset="0"/>
              </a:rPr>
              <a:t>agreement;</a:t>
            </a:r>
          </a:p>
          <a:p>
            <a:pPr algn="just">
              <a:lnSpc>
                <a:spcPct val="115000"/>
              </a:lnSpc>
              <a:spcBef>
                <a:spcPct val="0"/>
              </a:spcBef>
            </a:pPr>
            <a:r>
              <a:rPr lang="en-US" sz="1800" dirty="0" smtClean="0">
                <a:solidFill>
                  <a:srgbClr val="002060"/>
                </a:solidFill>
                <a:latin typeface="Constantia" pitchFamily="18" charset="0"/>
              </a:rPr>
              <a:t>has </a:t>
            </a:r>
            <a:r>
              <a:rPr lang="en-US" sz="1800" dirty="0">
                <a:solidFill>
                  <a:srgbClr val="002060"/>
                </a:solidFill>
                <a:latin typeface="Constantia" pitchFamily="18" charset="0"/>
              </a:rPr>
              <a:t>administrative and financial responsibility for the operations which it </a:t>
            </a:r>
            <a:r>
              <a:rPr lang="en-US" sz="1800" dirty="0" smtClean="0">
                <a:solidFill>
                  <a:srgbClr val="002060"/>
                </a:solidFill>
                <a:latin typeface="Constantia" pitchFamily="18" charset="0"/>
              </a:rPr>
              <a:t>heads.</a:t>
            </a:r>
          </a:p>
          <a:p>
            <a:pPr algn="just">
              <a:lnSpc>
                <a:spcPct val="115000"/>
              </a:lnSpc>
              <a:spcBef>
                <a:spcPct val="0"/>
              </a:spcBef>
            </a:pPr>
            <a:r>
              <a:rPr lang="en-US" sz="1800" dirty="0" smtClean="0">
                <a:solidFill>
                  <a:srgbClr val="002060"/>
                </a:solidFill>
                <a:latin typeface="Constantia" pitchFamily="18" charset="0"/>
              </a:rPr>
              <a:t>is </a:t>
            </a:r>
            <a:r>
              <a:rPr lang="en-US" sz="1800" dirty="0">
                <a:solidFill>
                  <a:srgbClr val="002060"/>
                </a:solidFill>
                <a:latin typeface="Constantia" pitchFamily="18" charset="0"/>
              </a:rPr>
              <a:t>responsible for keeping and making available to the regional or national authorities all the accounting documents supporting expenditure incurred and the nature of public financing.</a:t>
            </a:r>
          </a:p>
          <a:p>
            <a:pPr marL="0" indent="0" algn="just">
              <a:lnSpc>
                <a:spcPct val="115000"/>
              </a:lnSpc>
              <a:spcBef>
                <a:spcPct val="0"/>
              </a:spcBef>
              <a:buNone/>
            </a:pPr>
            <a:endParaRPr lang="en-US" sz="1800" dirty="0">
              <a:solidFill>
                <a:srgbClr val="002060"/>
              </a:solidFill>
              <a:latin typeface="Constantia" pitchFamily="18" charset="0"/>
            </a:endParaRPr>
          </a:p>
        </p:txBody>
      </p:sp>
    </p:spTree>
    <p:extLst>
      <p:ext uri="{BB962C8B-B14F-4D97-AF65-F5344CB8AC3E}">
        <p14:creationId xmlns:p14="http://schemas.microsoft.com/office/powerpoint/2010/main" val="29108595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3" cstate="print"/>
          <a:srcRect/>
          <a:stretch>
            <a:fillRect/>
          </a:stretch>
        </p:blipFill>
        <p:spPr bwMode="auto">
          <a:xfrm>
            <a:off x="285720" y="5857892"/>
            <a:ext cx="500066" cy="785818"/>
          </a:xfrm>
          <a:prstGeom prst="rect">
            <a:avLst/>
          </a:prstGeom>
          <a:solidFill>
            <a:schemeClr val="accent1"/>
          </a:solidFill>
          <a:ln w="9525">
            <a:noFill/>
            <a:miter lim="800000"/>
            <a:headEnd/>
            <a:tailEnd/>
          </a:ln>
        </p:spPr>
      </p:pic>
      <p:pic>
        <p:nvPicPr>
          <p:cNvPr id="59393" name="Immagine 129"/>
          <p:cNvPicPr>
            <a:picLocks noChangeAspect="1" noChangeArrowheads="1"/>
          </p:cNvPicPr>
          <p:nvPr/>
        </p:nvPicPr>
        <p:blipFill>
          <a:blip r:embed="rId4" cstate="print"/>
          <a:srcRect/>
          <a:stretch>
            <a:fillRect/>
          </a:stretch>
        </p:blipFill>
        <p:spPr bwMode="auto">
          <a:xfrm>
            <a:off x="7143768" y="5857892"/>
            <a:ext cx="928694" cy="681042"/>
          </a:xfrm>
          <a:prstGeom prst="rect">
            <a:avLst/>
          </a:prstGeom>
          <a:noFill/>
          <a:ln w="9525">
            <a:noFill/>
            <a:miter lim="800000"/>
            <a:headEnd/>
            <a:tailEnd/>
          </a:ln>
        </p:spPr>
      </p:pic>
      <p:pic>
        <p:nvPicPr>
          <p:cNvPr id="10" name="Immagine 3"/>
          <p:cNvPicPr>
            <a:picLocks noChangeAspect="1" noChangeArrowheads="1"/>
          </p:cNvPicPr>
          <p:nvPr/>
        </p:nvPicPr>
        <p:blipFill>
          <a:blip r:embed="rId5" cstate="print"/>
          <a:srcRect/>
          <a:stretch>
            <a:fillRect/>
          </a:stretch>
        </p:blipFill>
        <p:spPr bwMode="auto">
          <a:xfrm rot="5400000">
            <a:off x="5301184" y="3015232"/>
            <a:ext cx="6858048" cy="827584"/>
          </a:xfrm>
          <a:prstGeom prst="rect">
            <a:avLst/>
          </a:prstGeom>
          <a:noFill/>
          <a:ln w="9525">
            <a:noFill/>
            <a:miter lim="800000"/>
            <a:headEnd/>
            <a:tailEnd/>
          </a:ln>
        </p:spPr>
      </p:pic>
      <p:sp>
        <p:nvSpPr>
          <p:cNvPr id="8" name="CasellaDiTesto 7"/>
          <p:cNvSpPr txBox="1"/>
          <p:nvPr/>
        </p:nvSpPr>
        <p:spPr>
          <a:xfrm>
            <a:off x="1424826" y="1412776"/>
            <a:ext cx="6001964" cy="646331"/>
          </a:xfrm>
          <a:prstGeom prst="rect">
            <a:avLst/>
          </a:prstGeom>
          <a:noFill/>
        </p:spPr>
        <p:txBody>
          <a:bodyPr wrap="none" rtlCol="0">
            <a:spAutoFit/>
          </a:bodyPr>
          <a:lstStyle/>
          <a:p>
            <a:pPr algn="ctr"/>
            <a:r>
              <a:rPr lang="it-IT" sz="3600" b="1" dirty="0" err="1" smtClean="0">
                <a:latin typeface="Candara" pitchFamily="34" charset="0"/>
              </a:rPr>
              <a:t>Thank</a:t>
            </a:r>
            <a:r>
              <a:rPr lang="it-IT" sz="3600" b="1" dirty="0" smtClean="0">
                <a:latin typeface="Candara" pitchFamily="34" charset="0"/>
              </a:rPr>
              <a:t> </a:t>
            </a:r>
            <a:r>
              <a:rPr lang="it-IT" sz="3600" b="1" dirty="0" err="1" smtClean="0">
                <a:latin typeface="Candara" pitchFamily="34" charset="0"/>
              </a:rPr>
              <a:t>you</a:t>
            </a:r>
            <a:r>
              <a:rPr lang="it-IT" sz="3600" b="1" dirty="0" smtClean="0">
                <a:latin typeface="Candara" pitchFamily="34" charset="0"/>
              </a:rPr>
              <a:t> for </a:t>
            </a:r>
            <a:r>
              <a:rPr lang="it-IT" sz="3600" b="1" dirty="0" err="1" smtClean="0">
                <a:latin typeface="Candara" pitchFamily="34" charset="0"/>
              </a:rPr>
              <a:t>your</a:t>
            </a:r>
            <a:r>
              <a:rPr lang="it-IT" sz="3600" b="1" dirty="0" smtClean="0">
                <a:latin typeface="Candara" pitchFamily="34" charset="0"/>
              </a:rPr>
              <a:t> </a:t>
            </a:r>
            <a:r>
              <a:rPr lang="it-IT" sz="3600" b="1" dirty="0" err="1" smtClean="0">
                <a:latin typeface="Candara" pitchFamily="34" charset="0"/>
              </a:rPr>
              <a:t>attention</a:t>
            </a:r>
            <a:r>
              <a:rPr lang="it-IT" sz="3600" b="1" dirty="0" smtClean="0">
                <a:latin typeface="Candara" pitchFamily="34" charset="0"/>
              </a:rPr>
              <a:t>!</a:t>
            </a:r>
            <a:endParaRPr lang="it-IT" sz="3600" b="1" dirty="0">
              <a:latin typeface="Candara" pitchFamily="34" charset="0"/>
            </a:endParaRPr>
          </a:p>
        </p:txBody>
      </p:sp>
      <p:sp>
        <p:nvSpPr>
          <p:cNvPr id="11" name="Rectangle 2"/>
          <p:cNvSpPr>
            <a:spLocks noGrp="1" noChangeArrowheads="1"/>
          </p:cNvSpPr>
          <p:nvPr>
            <p:ph type="ctrTitle"/>
          </p:nvPr>
        </p:nvSpPr>
        <p:spPr>
          <a:xfrm>
            <a:off x="683568" y="2420888"/>
            <a:ext cx="7772400" cy="1314458"/>
          </a:xfrm>
        </p:spPr>
        <p:txBody>
          <a:bodyPr>
            <a:normAutofit/>
          </a:bodyPr>
          <a:lstStyle/>
          <a:p>
            <a:pPr algn="ctr"/>
            <a:r>
              <a:rPr lang="it-IT" sz="3200" dirty="0" smtClean="0">
                <a:solidFill>
                  <a:schemeClr val="accent3"/>
                </a:solidFill>
                <a:latin typeface="Candara" pitchFamily="34" charset="0"/>
              </a:rPr>
              <a:t>REGIONE PUGLIA</a:t>
            </a:r>
            <a:br>
              <a:rPr lang="it-IT" sz="3200" dirty="0" smtClean="0">
                <a:solidFill>
                  <a:schemeClr val="accent3"/>
                </a:solidFill>
                <a:latin typeface="Candara" pitchFamily="34" charset="0"/>
              </a:rPr>
            </a:br>
            <a:r>
              <a:rPr lang="it-IT" sz="3200" dirty="0" smtClean="0">
                <a:solidFill>
                  <a:schemeClr val="accent3"/>
                </a:solidFill>
                <a:latin typeface="Candara" pitchFamily="34" charset="0"/>
              </a:rPr>
              <a:t>Servizio Mediterraneo</a:t>
            </a:r>
          </a:p>
        </p:txBody>
      </p:sp>
      <p:sp>
        <p:nvSpPr>
          <p:cNvPr id="12" name="Rectangle 3"/>
          <p:cNvSpPr>
            <a:spLocks noGrp="1" noChangeArrowheads="1"/>
          </p:cNvSpPr>
          <p:nvPr>
            <p:ph type="subTitle" idx="1"/>
          </p:nvPr>
        </p:nvSpPr>
        <p:spPr>
          <a:xfrm>
            <a:off x="1403648" y="4005064"/>
            <a:ext cx="6400800" cy="1638296"/>
          </a:xfrm>
        </p:spPr>
        <p:txBody>
          <a:bodyPr>
            <a:noAutofit/>
          </a:bodyPr>
          <a:lstStyle/>
          <a:p>
            <a:pPr algn="ctr">
              <a:buFontTx/>
              <a:buNone/>
            </a:pPr>
            <a:endParaRPr lang="it-IT" sz="1800" dirty="0" smtClean="0"/>
          </a:p>
          <a:p>
            <a:pPr algn="ctr">
              <a:buFontTx/>
              <a:buNone/>
            </a:pPr>
            <a:r>
              <a:rPr lang="it-IT" sz="1800" dirty="0" smtClean="0">
                <a:solidFill>
                  <a:schemeClr val="accent1"/>
                </a:solidFill>
                <a:latin typeface="Candara" pitchFamily="34" charset="0"/>
                <a:hlinkClick r:id="rId6"/>
              </a:rPr>
              <a:t>www.regione.puglia.it</a:t>
            </a:r>
            <a:endParaRPr lang="it-IT" sz="1800" dirty="0" smtClean="0">
              <a:solidFill>
                <a:schemeClr val="accent1"/>
              </a:solidFill>
              <a:latin typeface="Candara" pitchFamily="34" charset="0"/>
            </a:endParaRPr>
          </a:p>
          <a:p>
            <a:pPr algn="ctr">
              <a:buFontTx/>
              <a:buNone/>
            </a:pPr>
            <a:r>
              <a:rPr lang="it-IT" sz="1800" dirty="0" smtClean="0">
                <a:solidFill>
                  <a:schemeClr val="accent1"/>
                </a:solidFill>
                <a:latin typeface="Candara" pitchFamily="34" charset="0"/>
                <a:hlinkClick r:id="rId7"/>
              </a:rPr>
              <a:t>www.europuglia.it</a:t>
            </a:r>
            <a:endParaRPr lang="it-IT" sz="1800" dirty="0" smtClean="0">
              <a:solidFill>
                <a:schemeClr val="accent1"/>
              </a:solidFill>
              <a:latin typeface="Candara" pitchFamily="34" charset="0"/>
            </a:endParaRPr>
          </a:p>
          <a:p>
            <a:pPr algn="ctr">
              <a:buFontTx/>
              <a:buNone/>
            </a:pPr>
            <a:r>
              <a:rPr lang="it-IT" sz="1800" dirty="0" smtClean="0">
                <a:solidFill>
                  <a:schemeClr val="accent1"/>
                </a:solidFill>
                <a:latin typeface="Candara" pitchFamily="34" charset="0"/>
                <a:hlinkClick r:id="rId8"/>
              </a:rPr>
              <a:t>servizio.mediterraneo@regione.puglia.it</a:t>
            </a:r>
            <a:endParaRPr lang="it-IT" sz="1800" dirty="0" smtClean="0">
              <a:solidFill>
                <a:schemeClr val="accent1"/>
              </a:solidFill>
              <a:latin typeface="Candara" pitchFamily="34" charset="0"/>
            </a:endParaRPr>
          </a:p>
          <a:p>
            <a:pPr algn="ctr">
              <a:buFontTx/>
              <a:buNone/>
            </a:pPr>
            <a:endParaRPr lang="it-IT" sz="1800" dirty="0" smtClean="0">
              <a:latin typeface="Baskerville Old Face" pitchFamily="18" charset="0"/>
            </a:endParaRPr>
          </a:p>
          <a:p>
            <a:pPr algn="ctr">
              <a:buFontTx/>
              <a:buNone/>
            </a:pPr>
            <a:r>
              <a:rPr lang="it-IT" sz="1800" dirty="0" smtClean="0">
                <a:latin typeface="Candara" pitchFamily="34" charset="0"/>
              </a:rPr>
              <a:t>Via Gobetti, 26</a:t>
            </a:r>
          </a:p>
          <a:p>
            <a:pPr algn="ctr">
              <a:buFontTx/>
              <a:buNone/>
            </a:pPr>
            <a:r>
              <a:rPr lang="it-IT" sz="1800" dirty="0" smtClean="0">
                <a:latin typeface="Candara" pitchFamily="34" charset="0"/>
              </a:rPr>
              <a:t>70125 Bari</a:t>
            </a:r>
          </a:p>
          <a:p>
            <a:pPr algn="ctr">
              <a:buFontTx/>
              <a:buNone/>
            </a:pPr>
            <a:r>
              <a:rPr lang="it-IT" sz="1800" dirty="0" err="1" smtClean="0">
                <a:latin typeface="Candara" pitchFamily="34" charset="0"/>
              </a:rPr>
              <a:t>Italy</a:t>
            </a:r>
            <a:endParaRPr lang="it-IT" sz="1800" dirty="0" smtClean="0">
              <a:latin typeface="Candara" pitchFamily="34" charset="0"/>
            </a:endParaRPr>
          </a:p>
          <a:p>
            <a:pPr algn="ctr">
              <a:buFontTx/>
              <a:buNone/>
            </a:pPr>
            <a:endParaRPr lang="it-IT" sz="1800"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51520" y="188640"/>
            <a:ext cx="8568952" cy="6408712"/>
          </a:xfrm>
        </p:spPr>
        <p:txBody>
          <a:bodyPr vert="horz" lIns="91440" tIns="45720" rIns="91440" bIns="45720" rtlCol="0" anchor="t">
            <a:noAutofit/>
          </a:bodyPr>
          <a:lstStyle/>
          <a:p>
            <a:pPr marL="0" indent="0" algn="just">
              <a:lnSpc>
                <a:spcPct val="115000"/>
              </a:lnSpc>
              <a:spcBef>
                <a:spcPct val="0"/>
              </a:spcBef>
              <a:spcAft>
                <a:spcPts val="600"/>
              </a:spcAft>
              <a:buNone/>
            </a:pPr>
            <a:r>
              <a:rPr lang="en-US" sz="1950" dirty="0">
                <a:solidFill>
                  <a:srgbClr val="002060"/>
                </a:solidFill>
                <a:latin typeface="Constantia" pitchFamily="18" charset="0"/>
              </a:rPr>
              <a:t>The Commission is putting forward </a:t>
            </a:r>
            <a:r>
              <a:rPr lang="en-US" sz="1950" b="1" u="sng" dirty="0">
                <a:solidFill>
                  <a:srgbClr val="002060"/>
                </a:solidFill>
                <a:latin typeface="Constantia" pitchFamily="18" charset="0"/>
              </a:rPr>
              <a:t>seven flagship initiatives </a:t>
            </a:r>
            <a:r>
              <a:rPr lang="en-US" sz="1950" dirty="0">
                <a:solidFill>
                  <a:srgbClr val="002060"/>
                </a:solidFill>
                <a:latin typeface="Constantia" pitchFamily="18" charset="0"/>
              </a:rPr>
              <a:t>to </a:t>
            </a:r>
            <a:r>
              <a:rPr lang="en-US" sz="1950" dirty="0" err="1">
                <a:solidFill>
                  <a:srgbClr val="002060"/>
                </a:solidFill>
                <a:latin typeface="Constantia" pitchFamily="18" charset="0"/>
              </a:rPr>
              <a:t>catalyse</a:t>
            </a:r>
            <a:r>
              <a:rPr lang="en-US" sz="1950" dirty="0">
                <a:solidFill>
                  <a:srgbClr val="002060"/>
                </a:solidFill>
                <a:latin typeface="Constantia" pitchFamily="18" charset="0"/>
              </a:rPr>
              <a:t> progress under each priority theme</a:t>
            </a:r>
            <a:r>
              <a:rPr lang="en-US" sz="1950" dirty="0" smtClean="0">
                <a:solidFill>
                  <a:srgbClr val="002060"/>
                </a:solidFill>
                <a:latin typeface="Constantia" pitchFamily="18" charset="0"/>
              </a:rPr>
              <a:t>:</a:t>
            </a:r>
          </a:p>
          <a:p>
            <a:pPr marL="0" indent="0" algn="just">
              <a:lnSpc>
                <a:spcPct val="115000"/>
              </a:lnSpc>
              <a:spcBef>
                <a:spcPct val="0"/>
              </a:spcBef>
              <a:spcAft>
                <a:spcPts val="600"/>
              </a:spcAft>
              <a:buNone/>
            </a:pPr>
            <a:endParaRPr lang="en-US" sz="1000" dirty="0" smtClean="0">
              <a:solidFill>
                <a:srgbClr val="002060"/>
              </a:solidFill>
              <a:latin typeface="Constantia" pitchFamily="18" charset="0"/>
            </a:endParaRP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Innovation Uni</a:t>
            </a:r>
            <a:r>
              <a:rPr lang="en-US" sz="1950" dirty="0">
                <a:solidFill>
                  <a:srgbClr val="002060"/>
                </a:solidFill>
                <a:latin typeface="Constantia" pitchFamily="18" charset="0"/>
              </a:rPr>
              <a:t>on" to access to finance for research and innovation;</a:t>
            </a: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Youth on the move</a:t>
            </a:r>
            <a:r>
              <a:rPr lang="en-US" sz="1950" dirty="0">
                <a:solidFill>
                  <a:srgbClr val="002060"/>
                </a:solidFill>
                <a:latin typeface="Constantia" pitchFamily="18" charset="0"/>
              </a:rPr>
              <a:t>" to enhance the performance of education systems and to facilitate the entry of young people to the </a:t>
            </a:r>
            <a:r>
              <a:rPr lang="en-US" sz="1950" dirty="0" err="1">
                <a:solidFill>
                  <a:srgbClr val="002060"/>
                </a:solidFill>
                <a:latin typeface="Constantia" pitchFamily="18" charset="0"/>
              </a:rPr>
              <a:t>labour</a:t>
            </a:r>
            <a:r>
              <a:rPr lang="en-US" sz="1950" dirty="0">
                <a:solidFill>
                  <a:srgbClr val="002060"/>
                </a:solidFill>
                <a:latin typeface="Constantia" pitchFamily="18" charset="0"/>
              </a:rPr>
              <a:t> market;</a:t>
            </a: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A digital agenda for Europe</a:t>
            </a:r>
            <a:r>
              <a:rPr lang="en-US" sz="1950" dirty="0">
                <a:solidFill>
                  <a:srgbClr val="002060"/>
                </a:solidFill>
                <a:latin typeface="Constantia" pitchFamily="18" charset="0"/>
              </a:rPr>
              <a:t>" to speed up the roll-out of high-speed internet for households and firms;</a:t>
            </a: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Resource efficient Europe</a:t>
            </a:r>
            <a:r>
              <a:rPr lang="en-US" sz="1950" dirty="0">
                <a:solidFill>
                  <a:srgbClr val="002060"/>
                </a:solidFill>
                <a:latin typeface="Constantia" pitchFamily="18" charset="0"/>
              </a:rPr>
              <a:t>" to increase the use of renewable energy sources, </a:t>
            </a:r>
            <a:r>
              <a:rPr lang="en-US" sz="1950" dirty="0" err="1">
                <a:solidFill>
                  <a:srgbClr val="002060"/>
                </a:solidFill>
                <a:latin typeface="Constantia" pitchFamily="18" charset="0"/>
              </a:rPr>
              <a:t>modernise</a:t>
            </a:r>
            <a:r>
              <a:rPr lang="en-US" sz="1950" dirty="0">
                <a:solidFill>
                  <a:srgbClr val="002060"/>
                </a:solidFill>
                <a:latin typeface="Constantia" pitchFamily="18" charset="0"/>
              </a:rPr>
              <a:t> our transport sector and promote energy efficiency;</a:t>
            </a: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An industrial policy for the </a:t>
            </a:r>
            <a:r>
              <a:rPr lang="en-US" sz="1950" b="1" dirty="0" err="1">
                <a:solidFill>
                  <a:srgbClr val="002060"/>
                </a:solidFill>
                <a:latin typeface="Constantia" pitchFamily="18" charset="0"/>
              </a:rPr>
              <a:t>globalisation</a:t>
            </a:r>
            <a:r>
              <a:rPr lang="en-US" sz="1950" b="1" dirty="0">
                <a:solidFill>
                  <a:srgbClr val="002060"/>
                </a:solidFill>
                <a:latin typeface="Constantia" pitchFamily="18" charset="0"/>
              </a:rPr>
              <a:t> era</a:t>
            </a:r>
            <a:r>
              <a:rPr lang="en-US" sz="1950" dirty="0">
                <a:solidFill>
                  <a:srgbClr val="002060"/>
                </a:solidFill>
                <a:latin typeface="Constantia" pitchFamily="18" charset="0"/>
              </a:rPr>
              <a:t>" to improve the business environment, notably for SMEs;</a:t>
            </a: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An agenda for new skills and jobs</a:t>
            </a:r>
            <a:r>
              <a:rPr lang="en-US" sz="1950" dirty="0">
                <a:solidFill>
                  <a:srgbClr val="002060"/>
                </a:solidFill>
                <a:latin typeface="Constantia" pitchFamily="18" charset="0"/>
              </a:rPr>
              <a:t>" to increase </a:t>
            </a:r>
            <a:r>
              <a:rPr lang="en-US" sz="1950" dirty="0" err="1">
                <a:solidFill>
                  <a:srgbClr val="002060"/>
                </a:solidFill>
                <a:latin typeface="Constantia" pitchFamily="18" charset="0"/>
              </a:rPr>
              <a:t>labour</a:t>
            </a:r>
            <a:r>
              <a:rPr lang="en-US" sz="1950" dirty="0">
                <a:solidFill>
                  <a:srgbClr val="002060"/>
                </a:solidFill>
                <a:latin typeface="Constantia" pitchFamily="18" charset="0"/>
              </a:rPr>
              <a:t> participation and better match </a:t>
            </a:r>
            <a:r>
              <a:rPr lang="en-US" sz="1950" dirty="0" err="1">
                <a:solidFill>
                  <a:srgbClr val="002060"/>
                </a:solidFill>
                <a:latin typeface="Constantia" pitchFamily="18" charset="0"/>
              </a:rPr>
              <a:t>labour</a:t>
            </a:r>
            <a:r>
              <a:rPr lang="en-US" sz="1950" dirty="0">
                <a:solidFill>
                  <a:srgbClr val="002060"/>
                </a:solidFill>
                <a:latin typeface="Constantia" pitchFamily="18" charset="0"/>
              </a:rPr>
              <a:t> supply and demand, including through </a:t>
            </a:r>
            <a:r>
              <a:rPr lang="en-US" sz="1950" dirty="0" err="1">
                <a:solidFill>
                  <a:srgbClr val="002060"/>
                </a:solidFill>
                <a:latin typeface="Constantia" pitchFamily="18" charset="0"/>
              </a:rPr>
              <a:t>labour</a:t>
            </a:r>
            <a:r>
              <a:rPr lang="en-US" sz="1950" dirty="0">
                <a:solidFill>
                  <a:srgbClr val="002060"/>
                </a:solidFill>
                <a:latin typeface="Constantia" pitchFamily="18" charset="0"/>
              </a:rPr>
              <a:t> mobility.</a:t>
            </a:r>
          </a:p>
          <a:p>
            <a:pPr marL="457200" indent="-457200" algn="just">
              <a:lnSpc>
                <a:spcPct val="115000"/>
              </a:lnSpc>
              <a:spcBef>
                <a:spcPct val="0"/>
              </a:spcBef>
              <a:spcAft>
                <a:spcPts val="600"/>
              </a:spcAft>
              <a:buFont typeface="+mj-lt"/>
              <a:buAutoNum type="arabicPeriod"/>
            </a:pPr>
            <a:r>
              <a:rPr lang="en-US" sz="1950" dirty="0" smtClean="0">
                <a:solidFill>
                  <a:srgbClr val="002060"/>
                </a:solidFill>
                <a:latin typeface="Constantia" pitchFamily="18" charset="0"/>
              </a:rPr>
              <a:t>"</a:t>
            </a:r>
            <a:r>
              <a:rPr lang="en-US" sz="1950" b="1" dirty="0">
                <a:solidFill>
                  <a:srgbClr val="002060"/>
                </a:solidFill>
                <a:latin typeface="Constantia" pitchFamily="18" charset="0"/>
              </a:rPr>
              <a:t>European platform against poverty</a:t>
            </a:r>
            <a:r>
              <a:rPr lang="en-US" sz="1950" dirty="0">
                <a:solidFill>
                  <a:srgbClr val="002060"/>
                </a:solidFill>
                <a:latin typeface="Constantia" pitchFamily="18" charset="0"/>
              </a:rPr>
              <a:t>" to ensure social and territorial cohesion such that the benefits of growth and jobs are widely shared.</a:t>
            </a:r>
          </a:p>
          <a:p>
            <a:pPr marL="0" indent="0" algn="just">
              <a:lnSpc>
                <a:spcPct val="115000"/>
              </a:lnSpc>
              <a:spcBef>
                <a:spcPct val="0"/>
              </a:spcBef>
              <a:spcAft>
                <a:spcPts val="600"/>
              </a:spcAft>
              <a:buNone/>
            </a:pPr>
            <a:endParaRPr lang="en-US" sz="1950" dirty="0">
              <a:solidFill>
                <a:srgbClr val="002060"/>
              </a:solidFill>
              <a:latin typeface="Constantia" pitchFamily="18" charset="0"/>
            </a:endParaRPr>
          </a:p>
          <a:p>
            <a:pPr algn="ctr">
              <a:lnSpc>
                <a:spcPct val="115000"/>
              </a:lnSpc>
              <a:spcBef>
                <a:spcPct val="0"/>
              </a:spcBef>
              <a:spcAft>
                <a:spcPts val="600"/>
              </a:spcAft>
              <a:buNone/>
            </a:pPr>
            <a:endParaRPr lang="it-IT" sz="1950" dirty="0">
              <a:solidFill>
                <a:srgbClr val="002060"/>
              </a:solidFill>
              <a:latin typeface="Constantia" pitchFamily="18" charset="0"/>
            </a:endParaRPr>
          </a:p>
        </p:txBody>
      </p:sp>
    </p:spTree>
    <p:extLst>
      <p:ext uri="{BB962C8B-B14F-4D97-AF65-F5344CB8AC3E}">
        <p14:creationId xmlns:p14="http://schemas.microsoft.com/office/powerpoint/2010/main" val="342605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10248" y="83806"/>
            <a:ext cx="8229600" cy="418058"/>
          </a:xfrm>
        </p:spPr>
        <p:txBody>
          <a:bodyPr anchor="t">
            <a:normAutofit fontScale="90000"/>
          </a:bodyPr>
          <a:lstStyle/>
          <a:p>
            <a:pPr>
              <a:lnSpc>
                <a:spcPct val="115000"/>
              </a:lnSpc>
              <a:spcAft>
                <a:spcPts val="1000"/>
              </a:spcAft>
            </a:pPr>
            <a:r>
              <a:rPr lang="en-US" sz="2400" b="1" dirty="0" smtClean="0">
                <a:solidFill>
                  <a:srgbClr val="002060"/>
                </a:solidFill>
                <a:latin typeface="Constantia" pitchFamily="18" charset="0"/>
                <a:ea typeface="+mn-ea"/>
                <a:cs typeface="+mn-cs"/>
              </a:rPr>
              <a:t>The EUSAIR Strategy</a:t>
            </a:r>
            <a:endParaRPr lang="it-IT" sz="2400" dirty="0">
              <a:latin typeface="Constantia" panose="02030602050306030303" pitchFamily="18" charset="0"/>
            </a:endParaRPr>
          </a:p>
        </p:txBody>
      </p:sp>
      <p:sp>
        <p:nvSpPr>
          <p:cNvPr id="3" name="Segnaposto contenuto 2"/>
          <p:cNvSpPr>
            <a:spLocks noGrp="1"/>
          </p:cNvSpPr>
          <p:nvPr>
            <p:ph idx="1"/>
          </p:nvPr>
        </p:nvSpPr>
        <p:spPr>
          <a:xfrm>
            <a:off x="4427984" y="4437112"/>
            <a:ext cx="4320480" cy="2313775"/>
          </a:xfrm>
        </p:spPr>
        <p:txBody>
          <a:bodyPr vert="horz" lIns="91440" tIns="45720" rIns="91440" bIns="45720" rtlCol="0" anchor="t">
            <a:noAutofit/>
          </a:bodyPr>
          <a:lstStyle/>
          <a:p>
            <a:pPr marL="0" indent="0">
              <a:spcBef>
                <a:spcPct val="0"/>
              </a:spcBef>
              <a:buNone/>
            </a:pPr>
            <a:r>
              <a:rPr lang="en-US" sz="2000" b="1" i="1" u="sng" dirty="0" smtClean="0">
                <a:solidFill>
                  <a:srgbClr val="002060"/>
                </a:solidFill>
                <a:latin typeface="Constantia" pitchFamily="18" charset="0"/>
              </a:rPr>
              <a:t>To </a:t>
            </a:r>
            <a:r>
              <a:rPr lang="en-US" sz="2000" b="1" i="1" u="sng" dirty="0">
                <a:solidFill>
                  <a:srgbClr val="002060"/>
                </a:solidFill>
                <a:latin typeface="Constantia" pitchFamily="18" charset="0"/>
              </a:rPr>
              <a:t>help its </a:t>
            </a:r>
            <a:r>
              <a:rPr lang="en-US" sz="2000" b="1" i="1" u="sng" dirty="0" smtClean="0">
                <a:solidFill>
                  <a:srgbClr val="002060"/>
                </a:solidFill>
                <a:latin typeface="Constantia" pitchFamily="18" charset="0"/>
              </a:rPr>
              <a:t>residents </a:t>
            </a:r>
            <a:r>
              <a:rPr lang="en-US" sz="2000" b="1" i="1" u="sng" dirty="0">
                <a:solidFill>
                  <a:srgbClr val="002060"/>
                </a:solidFill>
                <a:latin typeface="Constantia" pitchFamily="18" charset="0"/>
              </a:rPr>
              <a:t>to reap the benefit of closer cooperation in areas like promoting the maritime economy, preserving the marine </a:t>
            </a:r>
            <a:r>
              <a:rPr lang="en-US" sz="2000" b="1" i="1" u="sng" dirty="0" smtClean="0">
                <a:solidFill>
                  <a:srgbClr val="002060"/>
                </a:solidFill>
                <a:latin typeface="Constantia" pitchFamily="18" charset="0"/>
              </a:rPr>
              <a:t>environment, completing </a:t>
            </a:r>
            <a:r>
              <a:rPr lang="en-US" sz="2000" b="1" i="1" u="sng" dirty="0">
                <a:solidFill>
                  <a:srgbClr val="002060"/>
                </a:solidFill>
                <a:latin typeface="Constantia" pitchFamily="18" charset="0"/>
              </a:rPr>
              <a:t>transport and energy links and boosting sustainable tourism.</a:t>
            </a:r>
            <a:endParaRPr lang="it-IT" sz="2000" b="1" i="1" u="sng" dirty="0">
              <a:solidFill>
                <a:srgbClr val="002060"/>
              </a:solidFill>
              <a:latin typeface="Constantia" pitchFamily="18" charset="0"/>
            </a:endParaRPr>
          </a:p>
        </p:txBody>
      </p:sp>
      <p:pic>
        <p:nvPicPr>
          <p:cNvPr id="4" name="objectives" descr="http://adriatic-ionian.eu/modules/mod_objectives/images/pillars_map.png"/>
          <p:cNvPicPr/>
          <p:nvPr/>
        </p:nvPicPr>
        <p:blipFill>
          <a:blip r:embed="rId2">
            <a:extLst>
              <a:ext uri="{28A0092B-C50C-407E-A947-70E740481C1C}">
                <a14:useLocalDpi xmlns:a14="http://schemas.microsoft.com/office/drawing/2010/main" val="0"/>
              </a:ext>
            </a:extLst>
          </a:blip>
          <a:srcRect/>
          <a:stretch>
            <a:fillRect/>
          </a:stretch>
        </p:blipFill>
        <p:spPr bwMode="auto">
          <a:xfrm>
            <a:off x="4644008" y="476672"/>
            <a:ext cx="4104456" cy="3960440"/>
          </a:xfrm>
          <a:prstGeom prst="rect">
            <a:avLst/>
          </a:prstGeom>
          <a:noFill/>
          <a:ln>
            <a:noFill/>
          </a:ln>
        </p:spPr>
      </p:pic>
      <p:sp>
        <p:nvSpPr>
          <p:cNvPr id="6" name="Segnaposto contenuto 2"/>
          <p:cNvSpPr txBox="1">
            <a:spLocks/>
          </p:cNvSpPr>
          <p:nvPr/>
        </p:nvSpPr>
        <p:spPr>
          <a:xfrm>
            <a:off x="415958" y="4691486"/>
            <a:ext cx="3505089" cy="1761849"/>
          </a:xfrm>
          <a:prstGeom prst="rect">
            <a:avLst/>
          </a:prstGeom>
        </p:spPr>
        <p:txBody>
          <a:bodyPr vert="horz" lIns="91440" tIns="45720" rIns="91440" bIns="45720" numCol="2" rtlCol="0" anchor="t">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0"/>
              </a:spcBef>
              <a:spcAft>
                <a:spcPts val="600"/>
              </a:spcAft>
              <a:buFont typeface="Arial" pitchFamily="34" charset="0"/>
              <a:buNone/>
            </a:pPr>
            <a:r>
              <a:rPr lang="it-IT" sz="1800" b="1" dirty="0" smtClean="0">
                <a:solidFill>
                  <a:srgbClr val="002060"/>
                </a:solidFill>
                <a:latin typeface="Constantia" pitchFamily="18" charset="0"/>
              </a:rPr>
              <a:t>Albania</a:t>
            </a:r>
          </a:p>
          <a:p>
            <a:pPr marL="0" indent="0">
              <a:spcBef>
                <a:spcPct val="0"/>
              </a:spcBef>
              <a:spcAft>
                <a:spcPts val="600"/>
              </a:spcAft>
              <a:buFont typeface="Arial" pitchFamily="34" charset="0"/>
              <a:buNone/>
            </a:pPr>
            <a:r>
              <a:rPr lang="it-IT" sz="1800" b="1" dirty="0" smtClean="0">
                <a:solidFill>
                  <a:srgbClr val="002060"/>
                </a:solidFill>
                <a:latin typeface="Constantia" pitchFamily="18" charset="0"/>
              </a:rPr>
              <a:t>Bosnia and </a:t>
            </a:r>
            <a:r>
              <a:rPr lang="it-IT" sz="1800" b="1" dirty="0" err="1" smtClean="0">
                <a:solidFill>
                  <a:srgbClr val="002060"/>
                </a:solidFill>
                <a:latin typeface="Constantia" pitchFamily="18" charset="0"/>
              </a:rPr>
              <a:t>Herzegovina</a:t>
            </a:r>
            <a:endParaRPr lang="it-IT" sz="1800" b="1" dirty="0" smtClean="0">
              <a:solidFill>
                <a:srgbClr val="002060"/>
              </a:solidFill>
              <a:latin typeface="Constantia" pitchFamily="18" charset="0"/>
            </a:endParaRPr>
          </a:p>
          <a:p>
            <a:pPr>
              <a:spcBef>
                <a:spcPct val="0"/>
              </a:spcBef>
              <a:spcAft>
                <a:spcPts val="600"/>
              </a:spcAft>
              <a:buFont typeface="Arial" pitchFamily="34" charset="0"/>
              <a:buNone/>
            </a:pPr>
            <a:r>
              <a:rPr lang="it-IT" sz="1800" b="1" dirty="0" err="1" smtClean="0">
                <a:solidFill>
                  <a:srgbClr val="002060"/>
                </a:solidFill>
                <a:latin typeface="Constantia" pitchFamily="18" charset="0"/>
              </a:rPr>
              <a:t>Croatia</a:t>
            </a:r>
            <a:endParaRPr lang="it-IT" sz="1800" b="1" dirty="0" smtClean="0">
              <a:solidFill>
                <a:srgbClr val="002060"/>
              </a:solidFill>
              <a:latin typeface="Constantia" pitchFamily="18" charset="0"/>
            </a:endParaRPr>
          </a:p>
          <a:p>
            <a:pPr>
              <a:spcBef>
                <a:spcPct val="0"/>
              </a:spcBef>
              <a:spcAft>
                <a:spcPts val="600"/>
              </a:spcAft>
              <a:buFont typeface="Arial" pitchFamily="34" charset="0"/>
              <a:buNone/>
            </a:pPr>
            <a:r>
              <a:rPr lang="it-IT" sz="1800" b="1" dirty="0" err="1" smtClean="0">
                <a:solidFill>
                  <a:srgbClr val="002060"/>
                </a:solidFill>
                <a:latin typeface="Constantia" pitchFamily="18" charset="0"/>
              </a:rPr>
              <a:t>Greece</a:t>
            </a:r>
            <a:endParaRPr lang="it-IT" sz="1800" b="1" dirty="0" smtClean="0">
              <a:solidFill>
                <a:srgbClr val="002060"/>
              </a:solidFill>
              <a:latin typeface="Constantia" pitchFamily="18" charset="0"/>
            </a:endParaRPr>
          </a:p>
          <a:p>
            <a:pPr>
              <a:spcBef>
                <a:spcPct val="0"/>
              </a:spcBef>
              <a:spcAft>
                <a:spcPts val="600"/>
              </a:spcAft>
              <a:buFont typeface="Arial" pitchFamily="34" charset="0"/>
              <a:buNone/>
            </a:pPr>
            <a:endParaRPr lang="it-IT" sz="1800" b="1" dirty="0" smtClean="0">
              <a:solidFill>
                <a:srgbClr val="002060"/>
              </a:solidFill>
              <a:latin typeface="Constantia" pitchFamily="18" charset="0"/>
            </a:endParaRPr>
          </a:p>
          <a:p>
            <a:pPr>
              <a:spcBef>
                <a:spcPct val="0"/>
              </a:spcBef>
              <a:spcAft>
                <a:spcPts val="600"/>
              </a:spcAft>
              <a:buFont typeface="Arial" pitchFamily="34" charset="0"/>
              <a:buNone/>
            </a:pPr>
            <a:endParaRPr lang="it-IT" sz="1800" b="1" dirty="0">
              <a:solidFill>
                <a:srgbClr val="002060"/>
              </a:solidFill>
              <a:latin typeface="Constantia" pitchFamily="18" charset="0"/>
            </a:endParaRPr>
          </a:p>
          <a:p>
            <a:pPr>
              <a:spcBef>
                <a:spcPct val="0"/>
              </a:spcBef>
              <a:spcAft>
                <a:spcPts val="600"/>
              </a:spcAft>
              <a:buFont typeface="Arial" pitchFamily="34" charset="0"/>
              <a:buNone/>
            </a:pPr>
            <a:r>
              <a:rPr lang="it-IT" sz="1800" b="1" dirty="0" err="1" smtClean="0">
                <a:solidFill>
                  <a:srgbClr val="002060"/>
                </a:solidFill>
                <a:latin typeface="Constantia" pitchFamily="18" charset="0"/>
              </a:rPr>
              <a:t>Italy</a:t>
            </a:r>
            <a:endParaRPr lang="it-IT" sz="1800" b="1" dirty="0" smtClean="0">
              <a:solidFill>
                <a:srgbClr val="002060"/>
              </a:solidFill>
              <a:latin typeface="Constantia" pitchFamily="18" charset="0"/>
            </a:endParaRPr>
          </a:p>
          <a:p>
            <a:pPr>
              <a:spcBef>
                <a:spcPct val="0"/>
              </a:spcBef>
              <a:spcAft>
                <a:spcPts val="600"/>
              </a:spcAft>
              <a:buFont typeface="Arial" pitchFamily="34" charset="0"/>
              <a:buNone/>
            </a:pPr>
            <a:r>
              <a:rPr lang="it-IT" sz="1800" b="1" dirty="0" smtClean="0">
                <a:solidFill>
                  <a:srgbClr val="002060"/>
                </a:solidFill>
                <a:latin typeface="Constantia" pitchFamily="18" charset="0"/>
              </a:rPr>
              <a:t>Montenegro</a:t>
            </a:r>
          </a:p>
          <a:p>
            <a:pPr>
              <a:spcBef>
                <a:spcPct val="0"/>
              </a:spcBef>
              <a:spcAft>
                <a:spcPts val="600"/>
              </a:spcAft>
              <a:buFont typeface="Arial" pitchFamily="34" charset="0"/>
              <a:buNone/>
            </a:pPr>
            <a:r>
              <a:rPr lang="it-IT" sz="1800" b="1" dirty="0" smtClean="0">
                <a:solidFill>
                  <a:srgbClr val="002060"/>
                </a:solidFill>
                <a:latin typeface="Constantia" pitchFamily="18" charset="0"/>
              </a:rPr>
              <a:t>Serbia</a:t>
            </a:r>
          </a:p>
          <a:p>
            <a:pPr>
              <a:spcBef>
                <a:spcPct val="0"/>
              </a:spcBef>
              <a:spcAft>
                <a:spcPts val="600"/>
              </a:spcAft>
              <a:buFont typeface="Arial" pitchFamily="34" charset="0"/>
              <a:buNone/>
            </a:pPr>
            <a:r>
              <a:rPr lang="it-IT" sz="1800" b="1" dirty="0" smtClean="0">
                <a:solidFill>
                  <a:srgbClr val="002060"/>
                </a:solidFill>
                <a:latin typeface="Constantia" pitchFamily="18" charset="0"/>
              </a:rPr>
              <a:t>Slovenia</a:t>
            </a:r>
          </a:p>
          <a:p>
            <a:pPr marL="0" indent="0">
              <a:spcBef>
                <a:spcPct val="0"/>
              </a:spcBef>
              <a:spcAft>
                <a:spcPts val="600"/>
              </a:spcAft>
              <a:buFont typeface="Arial" pitchFamily="34" charset="0"/>
              <a:buNone/>
            </a:pPr>
            <a:endParaRPr lang="en-US" sz="1800" b="1" dirty="0" smtClean="0">
              <a:solidFill>
                <a:srgbClr val="002060"/>
              </a:solidFill>
              <a:latin typeface="Constantia" pitchFamily="18" charset="0"/>
            </a:endParaRPr>
          </a:p>
          <a:p>
            <a:pPr marL="0" indent="0" algn="just">
              <a:spcBef>
                <a:spcPct val="0"/>
              </a:spcBef>
              <a:spcAft>
                <a:spcPts val="600"/>
              </a:spcAft>
              <a:buFont typeface="Arial" pitchFamily="34" charset="0"/>
              <a:buNone/>
            </a:pPr>
            <a:endParaRPr lang="it-IT" sz="1800" b="1" i="1" u="sng" dirty="0">
              <a:solidFill>
                <a:srgbClr val="002060"/>
              </a:solidFill>
              <a:latin typeface="Constantia" pitchFamily="18"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54" y="644978"/>
            <a:ext cx="4169515" cy="3623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1335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764704"/>
            <a:ext cx="8496944" cy="5052393"/>
          </a:xfrm>
        </p:spPr>
        <p:txBody>
          <a:bodyPr vert="horz" lIns="91440" tIns="45720" rIns="91440" bIns="45720" rtlCol="0" anchor="t">
            <a:noAutofit/>
          </a:bodyPr>
          <a:lstStyle/>
          <a:p>
            <a:pPr marL="0" indent="0" algn="just">
              <a:spcBef>
                <a:spcPct val="0"/>
              </a:spcBef>
              <a:buNone/>
            </a:pPr>
            <a:r>
              <a:rPr lang="en-US" sz="1800" dirty="0" smtClean="0">
                <a:solidFill>
                  <a:srgbClr val="002060"/>
                </a:solidFill>
                <a:latin typeface="Constantia" pitchFamily="18" charset="0"/>
              </a:rPr>
              <a:t>The </a:t>
            </a:r>
            <a:r>
              <a:rPr lang="en-US" sz="1800" u="sng" dirty="0">
                <a:solidFill>
                  <a:srgbClr val="002060"/>
                </a:solidFill>
                <a:latin typeface="Constantia" pitchFamily="18" charset="0"/>
              </a:rPr>
              <a:t>specific objectives </a:t>
            </a:r>
            <a:r>
              <a:rPr lang="en-US" sz="1800" dirty="0" smtClean="0">
                <a:solidFill>
                  <a:srgbClr val="002060"/>
                </a:solidFill>
                <a:latin typeface="Constantia" pitchFamily="18" charset="0"/>
              </a:rPr>
              <a:t>are:</a:t>
            </a:r>
          </a:p>
          <a:p>
            <a:pPr marL="0" indent="0" algn="just">
              <a:spcBef>
                <a:spcPct val="0"/>
              </a:spcBef>
              <a:buNone/>
            </a:pPr>
            <a:endParaRPr lang="en-US" sz="1800" dirty="0">
              <a:solidFill>
                <a:srgbClr val="002060"/>
              </a:solidFill>
              <a:latin typeface="Constantia" pitchFamily="18" charset="0"/>
            </a:endParaRPr>
          </a:p>
          <a:p>
            <a:pPr marL="457200" indent="-457200" algn="just">
              <a:spcBef>
                <a:spcPct val="0"/>
              </a:spcBef>
              <a:buAutoNum type="arabicPeriod"/>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promote research, innovation and business opportunities in blue economy </a:t>
            </a:r>
            <a:r>
              <a:rPr lang="en-US" sz="1800" dirty="0" smtClean="0">
                <a:solidFill>
                  <a:srgbClr val="002060"/>
                </a:solidFill>
                <a:latin typeface="Constantia" pitchFamily="18" charset="0"/>
              </a:rPr>
              <a:t>sectors;</a:t>
            </a:r>
          </a:p>
          <a:p>
            <a:pPr marL="457200" indent="-457200" algn="just">
              <a:spcBef>
                <a:spcPct val="0"/>
              </a:spcBef>
              <a:buAutoNum type="arabicPeriod"/>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adapt to sustainable seafood production and consumption, by developing common standards and approaches for strengthening these two sectors and providing a level playing field in the </a:t>
            </a:r>
            <a:r>
              <a:rPr lang="en-US" sz="1800" dirty="0" smtClean="0">
                <a:solidFill>
                  <a:srgbClr val="002060"/>
                </a:solidFill>
                <a:latin typeface="Constantia" pitchFamily="18" charset="0"/>
              </a:rPr>
              <a:t>macro-region;</a:t>
            </a:r>
          </a:p>
          <a:p>
            <a:pPr marL="457200" indent="-457200" algn="just">
              <a:spcBef>
                <a:spcPct val="0"/>
              </a:spcBef>
              <a:buAutoNum type="arabicPeriod"/>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improve sea basin governance, by enhancing administrative and institutional capacities in the area of maritime governance and </a:t>
            </a:r>
            <a:r>
              <a:rPr lang="en-US" sz="1800" dirty="0" smtClean="0">
                <a:solidFill>
                  <a:srgbClr val="002060"/>
                </a:solidFill>
                <a:latin typeface="Constantia" pitchFamily="18" charset="0"/>
              </a:rPr>
              <a:t>services.</a:t>
            </a:r>
          </a:p>
          <a:p>
            <a:pPr marL="0" indent="0" algn="just">
              <a:spcBef>
                <a:spcPct val="0"/>
              </a:spcBef>
              <a:buNone/>
            </a:pPr>
            <a:endParaRPr lang="en-US" sz="1800" dirty="0" smtClean="0">
              <a:solidFill>
                <a:srgbClr val="002060"/>
              </a:solidFill>
              <a:latin typeface="Constantia" pitchFamily="18" charset="0"/>
            </a:endParaRPr>
          </a:p>
          <a:p>
            <a:pPr marL="0" indent="0" algn="just">
              <a:spcBef>
                <a:spcPct val="0"/>
              </a:spcBef>
              <a:buNone/>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achieve the abovementioned objectives, Pillar 1 will focus on three topics:</a:t>
            </a:r>
          </a:p>
          <a:p>
            <a:pPr marL="0" indent="0" algn="just">
              <a:spcBef>
                <a:spcPct val="0"/>
              </a:spcBef>
              <a:buNone/>
            </a:pPr>
            <a:endParaRPr lang="en-US" sz="1800" dirty="0">
              <a:solidFill>
                <a:srgbClr val="002060"/>
              </a:solidFill>
              <a:latin typeface="Constantia" pitchFamily="18" charset="0"/>
            </a:endParaRP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1 - Blue technologies</a:t>
            </a: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2 - Fisheries and aquaculture</a:t>
            </a: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3 - Maritime and marine governance and services</a:t>
            </a:r>
          </a:p>
        </p:txBody>
      </p:sp>
      <p:sp>
        <p:nvSpPr>
          <p:cNvPr id="5" name="Titolo 1"/>
          <p:cNvSpPr>
            <a:spLocks noGrp="1"/>
          </p:cNvSpPr>
          <p:nvPr>
            <p:ph type="title"/>
          </p:nvPr>
        </p:nvSpPr>
        <p:spPr>
          <a:xfrm>
            <a:off x="516702" y="260648"/>
            <a:ext cx="8229600" cy="432048"/>
          </a:xfrm>
        </p:spPr>
        <p:txBody>
          <a:bodyPr anchor="t">
            <a:normAutofit fontScale="90000"/>
          </a:bodyPr>
          <a:lstStyle/>
          <a:p>
            <a:pPr>
              <a:lnSpc>
                <a:spcPct val="115000"/>
              </a:lnSpc>
              <a:spcAft>
                <a:spcPts val="1000"/>
              </a:spcAft>
            </a:pPr>
            <a:r>
              <a:rPr lang="en-US" sz="2200" b="1" dirty="0" smtClean="0">
                <a:solidFill>
                  <a:srgbClr val="002060"/>
                </a:solidFill>
                <a:latin typeface="Constantia" pitchFamily="18" charset="0"/>
                <a:ea typeface="+mn-ea"/>
                <a:cs typeface="+mn-cs"/>
              </a:rPr>
              <a:t>PILLAR 1: Blue growth</a:t>
            </a:r>
            <a:endParaRPr lang="it-IT" sz="2200" dirty="0">
              <a:latin typeface="Constantia" panose="02030602050306030303" pitchFamily="18" charset="0"/>
            </a:endParaRPr>
          </a:p>
        </p:txBody>
      </p:sp>
      <p:pic>
        <p:nvPicPr>
          <p:cNvPr id="1026" name="Picture 2" descr="http://www.adriatic-ionian.eu/images/BlueGrowt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4345" y="4252446"/>
            <a:ext cx="1522968" cy="172819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539551" y="5877272"/>
            <a:ext cx="5099345" cy="461665"/>
          </a:xfrm>
          <a:prstGeom prst="rect">
            <a:avLst/>
          </a:prstGeom>
        </p:spPr>
        <p:txBody>
          <a:bodyPr wrap="none">
            <a:spAutoFit/>
          </a:bodyPr>
          <a:lstStyle/>
          <a:p>
            <a:r>
              <a:rPr lang="it-IT" sz="2400" b="1" dirty="0" err="1">
                <a:solidFill>
                  <a:schemeClr val="tx2"/>
                </a:solidFill>
              </a:rPr>
              <a:t>Coordinators</a:t>
            </a:r>
            <a:r>
              <a:rPr lang="it-IT" sz="2400" b="1" dirty="0">
                <a:solidFill>
                  <a:schemeClr val="tx2"/>
                </a:solidFill>
              </a:rPr>
              <a:t>: </a:t>
            </a:r>
            <a:r>
              <a:rPr lang="it-IT" sz="2400" b="1" dirty="0" err="1">
                <a:solidFill>
                  <a:schemeClr val="tx2"/>
                </a:solidFill>
              </a:rPr>
              <a:t>Greece</a:t>
            </a:r>
            <a:r>
              <a:rPr lang="it-IT" sz="2400" b="1" dirty="0">
                <a:solidFill>
                  <a:schemeClr val="tx2"/>
                </a:solidFill>
              </a:rPr>
              <a:t> and Montenegro</a:t>
            </a:r>
          </a:p>
        </p:txBody>
      </p:sp>
    </p:spTree>
    <p:extLst>
      <p:ext uri="{BB962C8B-B14F-4D97-AF65-F5344CB8AC3E}">
        <p14:creationId xmlns:p14="http://schemas.microsoft.com/office/powerpoint/2010/main" val="2431527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764704"/>
            <a:ext cx="8496944" cy="5052393"/>
          </a:xfrm>
        </p:spPr>
        <p:txBody>
          <a:bodyPr vert="horz" lIns="91440" tIns="45720" rIns="91440" bIns="45720" rtlCol="0" anchor="t">
            <a:noAutofit/>
          </a:bodyPr>
          <a:lstStyle/>
          <a:p>
            <a:pPr marL="0" indent="0" algn="just">
              <a:spcBef>
                <a:spcPct val="0"/>
              </a:spcBef>
              <a:buNone/>
            </a:pPr>
            <a:r>
              <a:rPr lang="en-US" sz="1800" dirty="0" smtClean="0">
                <a:solidFill>
                  <a:srgbClr val="002060"/>
                </a:solidFill>
                <a:latin typeface="Constantia" pitchFamily="18" charset="0"/>
              </a:rPr>
              <a:t>The </a:t>
            </a:r>
            <a:r>
              <a:rPr lang="en-US" sz="1800" u="sng" dirty="0">
                <a:solidFill>
                  <a:srgbClr val="002060"/>
                </a:solidFill>
                <a:latin typeface="Constantia" pitchFamily="18" charset="0"/>
              </a:rPr>
              <a:t>specific objectives </a:t>
            </a:r>
            <a:r>
              <a:rPr lang="en-US" sz="1800" dirty="0" smtClean="0">
                <a:solidFill>
                  <a:srgbClr val="002060"/>
                </a:solidFill>
                <a:latin typeface="Constantia" pitchFamily="18" charset="0"/>
              </a:rPr>
              <a:t>are:</a:t>
            </a:r>
          </a:p>
          <a:p>
            <a:pPr marL="0" indent="0" algn="just">
              <a:spcBef>
                <a:spcPct val="0"/>
              </a:spcBef>
              <a:buNone/>
            </a:pPr>
            <a:endParaRPr lang="en-US" sz="1800" dirty="0">
              <a:solidFill>
                <a:srgbClr val="002060"/>
              </a:solidFill>
              <a:latin typeface="Constantia" pitchFamily="18" charset="0"/>
            </a:endParaRPr>
          </a:p>
          <a:p>
            <a:pPr marL="457200" indent="-457200" algn="just">
              <a:spcBef>
                <a:spcPct val="0"/>
              </a:spcBef>
              <a:buAutoNum type="arabicPeriod"/>
            </a:pPr>
            <a:r>
              <a:rPr lang="en-US" sz="1800" dirty="0">
                <a:solidFill>
                  <a:srgbClr val="002060"/>
                </a:solidFill>
                <a:latin typeface="Constantia" pitchFamily="18" charset="0"/>
              </a:rPr>
              <a:t>To strengthen maritime safety and security and develop a competitive regional intermodal port system.</a:t>
            </a:r>
          </a:p>
          <a:p>
            <a:pPr marL="457200" indent="-457200" algn="just">
              <a:spcBef>
                <a:spcPct val="0"/>
              </a:spcBef>
              <a:buAutoNum type="arabicPeriod"/>
            </a:pPr>
            <a:r>
              <a:rPr lang="en-US" sz="1800" dirty="0">
                <a:solidFill>
                  <a:srgbClr val="002060"/>
                </a:solidFill>
                <a:latin typeface="Constantia" pitchFamily="18" charset="0"/>
              </a:rPr>
              <a:t>To develop reliable transport networks and intermodal connections with the hinterland, both for freight and passengers</a:t>
            </a:r>
            <a:r>
              <a:rPr lang="en-US" sz="1800" dirty="0" smtClean="0">
                <a:solidFill>
                  <a:srgbClr val="002060"/>
                </a:solidFill>
                <a:latin typeface="Constantia" pitchFamily="18" charset="0"/>
              </a:rPr>
              <a:t>.</a:t>
            </a:r>
          </a:p>
          <a:p>
            <a:pPr marL="457200" indent="-457200" algn="just">
              <a:spcBef>
                <a:spcPct val="0"/>
              </a:spcBef>
              <a:buAutoNum type="arabicPeriod"/>
            </a:pPr>
            <a:r>
              <a:rPr lang="en-US" sz="1800" dirty="0">
                <a:solidFill>
                  <a:srgbClr val="002060"/>
                </a:solidFill>
                <a:latin typeface="Constantia" pitchFamily="18" charset="0"/>
              </a:rPr>
              <a:t>To achieve a well-interconnected and well-functioning internal energy market supporting the three energy policy objectives of the EU – competitiveness, security of supply and sustainability</a:t>
            </a:r>
            <a:r>
              <a:rPr lang="en-US" sz="1800" dirty="0" smtClean="0">
                <a:solidFill>
                  <a:srgbClr val="002060"/>
                </a:solidFill>
                <a:latin typeface="Constantia" pitchFamily="18" charset="0"/>
              </a:rPr>
              <a:t>.</a:t>
            </a:r>
          </a:p>
          <a:p>
            <a:pPr marL="0" indent="0" algn="just">
              <a:spcBef>
                <a:spcPct val="0"/>
              </a:spcBef>
              <a:buNone/>
            </a:pPr>
            <a:endParaRPr lang="en-US" sz="1800" dirty="0" smtClean="0">
              <a:solidFill>
                <a:srgbClr val="002060"/>
              </a:solidFill>
              <a:latin typeface="Constantia" pitchFamily="18" charset="0"/>
            </a:endParaRPr>
          </a:p>
          <a:p>
            <a:pPr marL="0" indent="0" algn="just">
              <a:spcBef>
                <a:spcPct val="0"/>
              </a:spcBef>
              <a:buNone/>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achieve the abovementioned objectives, Pillar </a:t>
            </a:r>
            <a:r>
              <a:rPr lang="en-US" sz="1800" dirty="0" smtClean="0">
                <a:solidFill>
                  <a:srgbClr val="002060"/>
                </a:solidFill>
                <a:latin typeface="Constantia" pitchFamily="18" charset="0"/>
              </a:rPr>
              <a:t>2 </a:t>
            </a:r>
            <a:r>
              <a:rPr lang="en-US" sz="1800" dirty="0">
                <a:solidFill>
                  <a:srgbClr val="002060"/>
                </a:solidFill>
                <a:latin typeface="Constantia" pitchFamily="18" charset="0"/>
              </a:rPr>
              <a:t>will focus on three topics:</a:t>
            </a:r>
          </a:p>
          <a:p>
            <a:pPr marL="0" indent="0" algn="just">
              <a:spcBef>
                <a:spcPct val="0"/>
              </a:spcBef>
              <a:buNone/>
            </a:pPr>
            <a:endParaRPr lang="en-US" sz="1800" dirty="0">
              <a:solidFill>
                <a:srgbClr val="002060"/>
              </a:solidFill>
              <a:latin typeface="Constantia" pitchFamily="18" charset="0"/>
            </a:endParaRP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1 - Maritime transport</a:t>
            </a: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2 - </a:t>
            </a:r>
            <a:r>
              <a:rPr lang="en-US" sz="1800" dirty="0" smtClean="0">
                <a:solidFill>
                  <a:srgbClr val="002060"/>
                </a:solidFill>
                <a:latin typeface="Constantia" pitchFamily="18" charset="0"/>
              </a:rPr>
              <a:t>Intermodal </a:t>
            </a:r>
            <a:r>
              <a:rPr lang="en-US" sz="1800" dirty="0">
                <a:solidFill>
                  <a:srgbClr val="002060"/>
                </a:solidFill>
                <a:latin typeface="Constantia" pitchFamily="18" charset="0"/>
              </a:rPr>
              <a:t>connections to the hinterland</a:t>
            </a: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3 - Energy networks</a:t>
            </a:r>
          </a:p>
        </p:txBody>
      </p:sp>
      <p:sp>
        <p:nvSpPr>
          <p:cNvPr id="5" name="Titolo 1"/>
          <p:cNvSpPr>
            <a:spLocks noGrp="1"/>
          </p:cNvSpPr>
          <p:nvPr>
            <p:ph type="title"/>
          </p:nvPr>
        </p:nvSpPr>
        <p:spPr>
          <a:xfrm>
            <a:off x="516702" y="260648"/>
            <a:ext cx="8229600" cy="432048"/>
          </a:xfrm>
        </p:spPr>
        <p:txBody>
          <a:bodyPr anchor="t">
            <a:normAutofit fontScale="90000"/>
          </a:bodyPr>
          <a:lstStyle/>
          <a:p>
            <a:pPr>
              <a:lnSpc>
                <a:spcPct val="115000"/>
              </a:lnSpc>
              <a:spcAft>
                <a:spcPts val="1000"/>
              </a:spcAft>
            </a:pPr>
            <a:r>
              <a:rPr lang="en-US" sz="2200" b="1" dirty="0" smtClean="0">
                <a:solidFill>
                  <a:srgbClr val="002060"/>
                </a:solidFill>
                <a:latin typeface="Constantia" pitchFamily="18" charset="0"/>
                <a:ea typeface="+mn-ea"/>
                <a:cs typeface="+mn-cs"/>
              </a:rPr>
              <a:t>PILLAR 2</a:t>
            </a:r>
            <a:r>
              <a:rPr lang="en-US" sz="2200" b="1" dirty="0">
                <a:solidFill>
                  <a:srgbClr val="002060"/>
                </a:solidFill>
                <a:latin typeface="Constantia" pitchFamily="18" charset="0"/>
                <a:ea typeface="+mn-ea"/>
                <a:cs typeface="+mn-cs"/>
              </a:rPr>
              <a:t>: Connecting the region</a:t>
            </a:r>
            <a:endParaRPr lang="it-IT" sz="2200" b="1" dirty="0">
              <a:solidFill>
                <a:srgbClr val="002060"/>
              </a:solidFill>
              <a:latin typeface="Constantia" pitchFamily="18" charset="0"/>
              <a:ea typeface="+mn-ea"/>
              <a:cs typeface="+mn-cs"/>
            </a:endParaRPr>
          </a:p>
        </p:txBody>
      </p:sp>
      <p:sp>
        <p:nvSpPr>
          <p:cNvPr id="2" name="Rettangolo 1"/>
          <p:cNvSpPr/>
          <p:nvPr/>
        </p:nvSpPr>
        <p:spPr>
          <a:xfrm>
            <a:off x="539551" y="5877272"/>
            <a:ext cx="3973717" cy="461665"/>
          </a:xfrm>
          <a:prstGeom prst="rect">
            <a:avLst/>
          </a:prstGeom>
        </p:spPr>
        <p:txBody>
          <a:bodyPr wrap="none">
            <a:spAutoFit/>
          </a:bodyPr>
          <a:lstStyle/>
          <a:p>
            <a:r>
              <a:rPr lang="it-IT" sz="2400" b="1" dirty="0" err="1">
                <a:solidFill>
                  <a:schemeClr val="tx2"/>
                </a:solidFill>
              </a:rPr>
              <a:t>Coordinators</a:t>
            </a:r>
            <a:r>
              <a:rPr lang="it-IT" sz="2400" b="1" dirty="0">
                <a:solidFill>
                  <a:schemeClr val="tx2"/>
                </a:solidFill>
              </a:rPr>
              <a:t>: </a:t>
            </a:r>
            <a:r>
              <a:rPr lang="it-IT" sz="2400" b="1" dirty="0" err="1">
                <a:solidFill>
                  <a:schemeClr val="tx2"/>
                </a:solidFill>
              </a:rPr>
              <a:t>Italy</a:t>
            </a:r>
            <a:r>
              <a:rPr lang="it-IT" sz="2400" b="1" dirty="0">
                <a:solidFill>
                  <a:schemeClr val="tx2"/>
                </a:solidFill>
              </a:rPr>
              <a:t> and Serbia</a:t>
            </a:r>
          </a:p>
        </p:txBody>
      </p:sp>
      <p:pic>
        <p:nvPicPr>
          <p:cNvPr id="2052" name="Picture 4" descr="http://www.adriatic-ionian.eu/images/ConnectingRegi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4324696"/>
            <a:ext cx="1847850" cy="1552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346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764704"/>
            <a:ext cx="8496944" cy="5052393"/>
          </a:xfrm>
        </p:spPr>
        <p:txBody>
          <a:bodyPr vert="horz" lIns="91440" tIns="45720" rIns="91440" bIns="45720" rtlCol="0" anchor="t">
            <a:noAutofit/>
          </a:bodyPr>
          <a:lstStyle/>
          <a:p>
            <a:pPr marL="0" indent="0" algn="just">
              <a:spcBef>
                <a:spcPct val="0"/>
              </a:spcBef>
              <a:buNone/>
            </a:pPr>
            <a:r>
              <a:rPr lang="en-US" sz="1700" dirty="0" smtClean="0">
                <a:solidFill>
                  <a:srgbClr val="002060"/>
                </a:solidFill>
                <a:latin typeface="Constantia" pitchFamily="18" charset="0"/>
              </a:rPr>
              <a:t>The </a:t>
            </a:r>
            <a:r>
              <a:rPr lang="en-US" sz="1700" u="sng" dirty="0">
                <a:solidFill>
                  <a:srgbClr val="002060"/>
                </a:solidFill>
                <a:latin typeface="Constantia" pitchFamily="18" charset="0"/>
              </a:rPr>
              <a:t>specific objectives </a:t>
            </a:r>
            <a:r>
              <a:rPr lang="en-US" sz="1700" dirty="0" smtClean="0">
                <a:solidFill>
                  <a:srgbClr val="002060"/>
                </a:solidFill>
                <a:latin typeface="Constantia" pitchFamily="18" charset="0"/>
              </a:rPr>
              <a:t>are:</a:t>
            </a:r>
          </a:p>
          <a:p>
            <a:pPr marL="0" indent="0" algn="just">
              <a:spcBef>
                <a:spcPct val="0"/>
              </a:spcBef>
              <a:buNone/>
            </a:pPr>
            <a:endParaRPr lang="en-US" sz="1700" dirty="0" smtClean="0">
              <a:solidFill>
                <a:srgbClr val="002060"/>
              </a:solidFill>
              <a:latin typeface="Constantia" pitchFamily="18" charset="0"/>
            </a:endParaRPr>
          </a:p>
          <a:p>
            <a:pPr marL="457200" indent="-457200" algn="just">
              <a:spcBef>
                <a:spcPct val="0"/>
              </a:spcBef>
              <a:buAutoNum type="arabicPeriod"/>
            </a:pPr>
            <a:r>
              <a:rPr lang="en-US" sz="1700" dirty="0" smtClean="0">
                <a:solidFill>
                  <a:srgbClr val="002060"/>
                </a:solidFill>
                <a:latin typeface="Constantia" pitchFamily="18" charset="0"/>
              </a:rPr>
              <a:t>To </a:t>
            </a:r>
            <a:r>
              <a:rPr lang="en-US" sz="1700" dirty="0">
                <a:solidFill>
                  <a:srgbClr val="002060"/>
                </a:solidFill>
                <a:latin typeface="Constantia" pitchFamily="18" charset="0"/>
              </a:rPr>
              <a:t>ensure a good environmental and ecological status of the marine and coastal environment by 2020 in line with the relevant EU acquis and the ecosystem approach of the Barcelona Convention.</a:t>
            </a:r>
          </a:p>
          <a:p>
            <a:pPr marL="457200" indent="-457200" algn="just">
              <a:spcBef>
                <a:spcPct val="0"/>
              </a:spcBef>
              <a:buAutoNum type="arabicPeriod"/>
            </a:pPr>
            <a:r>
              <a:rPr lang="en-US" sz="1700" dirty="0">
                <a:solidFill>
                  <a:srgbClr val="002060"/>
                </a:solidFill>
                <a:latin typeface="Constantia" pitchFamily="18" charset="0"/>
              </a:rPr>
              <a:t>To contribute to the goal of the EU Biodiversity Strategy to halt the loss of biodiversity and the degradation of ecosystem services in the EU by 2020, and restore them in so far as feasible, by addressing threats to marine and terrestrial biodiversity.</a:t>
            </a:r>
          </a:p>
          <a:p>
            <a:pPr marL="457200" indent="-457200" algn="just">
              <a:spcBef>
                <a:spcPct val="0"/>
              </a:spcBef>
              <a:buAutoNum type="arabicPeriod"/>
            </a:pPr>
            <a:r>
              <a:rPr lang="en-US" sz="1700" dirty="0">
                <a:solidFill>
                  <a:srgbClr val="002060"/>
                </a:solidFill>
                <a:latin typeface="Constantia" pitchFamily="18" charset="0"/>
              </a:rPr>
              <a:t>To improve waste management by reducing waste flows to the sea and, to reduce nutrient flows and other pollutants to the rivers and the sea. .</a:t>
            </a:r>
            <a:endParaRPr lang="en-US" sz="1700" dirty="0" smtClean="0">
              <a:solidFill>
                <a:srgbClr val="002060"/>
              </a:solidFill>
              <a:latin typeface="Constantia" pitchFamily="18" charset="0"/>
            </a:endParaRPr>
          </a:p>
          <a:p>
            <a:pPr marL="0" indent="0" algn="just">
              <a:spcBef>
                <a:spcPct val="0"/>
              </a:spcBef>
              <a:buNone/>
            </a:pPr>
            <a:endParaRPr lang="en-US" sz="1800" dirty="0" smtClean="0">
              <a:solidFill>
                <a:srgbClr val="002060"/>
              </a:solidFill>
              <a:latin typeface="Constantia" pitchFamily="18" charset="0"/>
            </a:endParaRPr>
          </a:p>
          <a:p>
            <a:pPr marL="0" indent="0" algn="just">
              <a:spcBef>
                <a:spcPct val="0"/>
              </a:spcBef>
              <a:buNone/>
            </a:pPr>
            <a:r>
              <a:rPr lang="en-US" sz="1800" dirty="0" smtClean="0">
                <a:solidFill>
                  <a:srgbClr val="002060"/>
                </a:solidFill>
                <a:latin typeface="Constantia" pitchFamily="18" charset="0"/>
              </a:rPr>
              <a:t>To </a:t>
            </a:r>
            <a:r>
              <a:rPr lang="en-US" sz="1800" dirty="0">
                <a:solidFill>
                  <a:srgbClr val="002060"/>
                </a:solidFill>
                <a:latin typeface="Constantia" pitchFamily="18" charset="0"/>
              </a:rPr>
              <a:t>achieve the abovementioned objectives, Pillar </a:t>
            </a:r>
            <a:r>
              <a:rPr lang="en-US" sz="1800" dirty="0" smtClean="0">
                <a:solidFill>
                  <a:srgbClr val="002060"/>
                </a:solidFill>
                <a:latin typeface="Constantia" pitchFamily="18" charset="0"/>
              </a:rPr>
              <a:t>3 </a:t>
            </a:r>
            <a:r>
              <a:rPr lang="en-US" sz="1800" dirty="0">
                <a:solidFill>
                  <a:srgbClr val="002060"/>
                </a:solidFill>
                <a:latin typeface="Constantia" pitchFamily="18" charset="0"/>
              </a:rPr>
              <a:t>will focus on </a:t>
            </a:r>
            <a:r>
              <a:rPr lang="en-US" sz="1800" dirty="0" smtClean="0">
                <a:solidFill>
                  <a:srgbClr val="002060"/>
                </a:solidFill>
                <a:latin typeface="Constantia" pitchFamily="18" charset="0"/>
              </a:rPr>
              <a:t>two </a:t>
            </a:r>
            <a:r>
              <a:rPr lang="en-US" sz="1800" dirty="0">
                <a:solidFill>
                  <a:srgbClr val="002060"/>
                </a:solidFill>
                <a:latin typeface="Constantia" pitchFamily="18" charset="0"/>
              </a:rPr>
              <a:t>topics:</a:t>
            </a:r>
          </a:p>
          <a:p>
            <a:pPr marL="0" indent="0" algn="just">
              <a:spcBef>
                <a:spcPct val="0"/>
              </a:spcBef>
              <a:buNone/>
            </a:pPr>
            <a:endParaRPr lang="en-US" sz="1800" dirty="0">
              <a:solidFill>
                <a:srgbClr val="002060"/>
              </a:solidFill>
              <a:latin typeface="Constantia" pitchFamily="18" charset="0"/>
            </a:endParaRP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1 - The marine environment</a:t>
            </a:r>
          </a:p>
          <a:p>
            <a:pPr algn="just">
              <a:spcBef>
                <a:spcPct val="0"/>
              </a:spcBef>
            </a:pPr>
            <a:r>
              <a:rPr lang="en-US" sz="1800" dirty="0" smtClean="0">
                <a:solidFill>
                  <a:srgbClr val="002060"/>
                </a:solidFill>
                <a:latin typeface="Constantia" pitchFamily="18" charset="0"/>
              </a:rPr>
              <a:t>Topic </a:t>
            </a:r>
            <a:r>
              <a:rPr lang="en-US" sz="1800" dirty="0">
                <a:solidFill>
                  <a:srgbClr val="002060"/>
                </a:solidFill>
                <a:latin typeface="Constantia" pitchFamily="18" charset="0"/>
              </a:rPr>
              <a:t>2 - Transnational terrestrial habitats and </a:t>
            </a:r>
            <a:r>
              <a:rPr lang="en-US" sz="1800" dirty="0" smtClean="0">
                <a:solidFill>
                  <a:srgbClr val="002060"/>
                </a:solidFill>
                <a:latin typeface="Constantia" pitchFamily="18" charset="0"/>
              </a:rPr>
              <a:t>biodiversity</a:t>
            </a:r>
            <a:endParaRPr lang="en-US" sz="1800" dirty="0">
              <a:solidFill>
                <a:srgbClr val="002060"/>
              </a:solidFill>
              <a:latin typeface="Constantia" pitchFamily="18" charset="0"/>
            </a:endParaRPr>
          </a:p>
        </p:txBody>
      </p:sp>
      <p:sp>
        <p:nvSpPr>
          <p:cNvPr id="5" name="Titolo 1"/>
          <p:cNvSpPr>
            <a:spLocks noGrp="1"/>
          </p:cNvSpPr>
          <p:nvPr>
            <p:ph type="title"/>
          </p:nvPr>
        </p:nvSpPr>
        <p:spPr>
          <a:xfrm>
            <a:off x="516702" y="260648"/>
            <a:ext cx="8229600" cy="432048"/>
          </a:xfrm>
        </p:spPr>
        <p:txBody>
          <a:bodyPr anchor="t">
            <a:normAutofit fontScale="90000"/>
          </a:bodyPr>
          <a:lstStyle/>
          <a:p>
            <a:pPr>
              <a:lnSpc>
                <a:spcPct val="115000"/>
              </a:lnSpc>
              <a:spcAft>
                <a:spcPts val="1000"/>
              </a:spcAft>
            </a:pPr>
            <a:r>
              <a:rPr lang="en-US" sz="2200" b="1" dirty="0" smtClean="0">
                <a:solidFill>
                  <a:srgbClr val="002060"/>
                </a:solidFill>
                <a:latin typeface="Constantia" pitchFamily="18" charset="0"/>
                <a:ea typeface="+mn-ea"/>
                <a:cs typeface="+mn-cs"/>
              </a:rPr>
              <a:t>PILLAR </a:t>
            </a:r>
            <a:r>
              <a:rPr lang="en-US" sz="2200" b="1" dirty="0">
                <a:solidFill>
                  <a:srgbClr val="002060"/>
                </a:solidFill>
                <a:latin typeface="Constantia" pitchFamily="18" charset="0"/>
                <a:ea typeface="+mn-ea"/>
                <a:cs typeface="+mn-cs"/>
              </a:rPr>
              <a:t>3: Environmental quality </a:t>
            </a:r>
            <a:endParaRPr lang="it-IT" sz="2200" b="1" dirty="0">
              <a:solidFill>
                <a:srgbClr val="002060"/>
              </a:solidFill>
              <a:latin typeface="Constantia" pitchFamily="18" charset="0"/>
              <a:ea typeface="+mn-ea"/>
              <a:cs typeface="+mn-cs"/>
            </a:endParaRPr>
          </a:p>
        </p:txBody>
      </p:sp>
      <p:sp>
        <p:nvSpPr>
          <p:cNvPr id="2" name="Rettangolo 1"/>
          <p:cNvSpPr/>
          <p:nvPr/>
        </p:nvSpPr>
        <p:spPr>
          <a:xfrm>
            <a:off x="539551" y="5877272"/>
            <a:ext cx="6711837" cy="461665"/>
          </a:xfrm>
          <a:prstGeom prst="rect">
            <a:avLst/>
          </a:prstGeom>
        </p:spPr>
        <p:txBody>
          <a:bodyPr wrap="none">
            <a:spAutoFit/>
          </a:bodyPr>
          <a:lstStyle/>
          <a:p>
            <a:r>
              <a:rPr lang="it-IT" sz="2400" b="1" dirty="0" err="1">
                <a:solidFill>
                  <a:schemeClr val="tx2"/>
                </a:solidFill>
              </a:rPr>
              <a:t>Coordinators</a:t>
            </a:r>
            <a:r>
              <a:rPr lang="it-IT" sz="2400" b="1" dirty="0">
                <a:solidFill>
                  <a:schemeClr val="tx2"/>
                </a:solidFill>
              </a:rPr>
              <a:t>: </a:t>
            </a:r>
            <a:r>
              <a:rPr lang="en-US" sz="2400" b="1" dirty="0">
                <a:solidFill>
                  <a:schemeClr val="tx2"/>
                </a:solidFill>
              </a:rPr>
              <a:t>Slovenia and Bosnia and </a:t>
            </a:r>
            <a:r>
              <a:rPr lang="en-US" sz="2400" b="1" dirty="0" err="1">
                <a:solidFill>
                  <a:schemeClr val="tx2"/>
                </a:solidFill>
              </a:rPr>
              <a:t>Herzegozina</a:t>
            </a:r>
            <a:endParaRPr lang="it-IT" sz="2400" b="1" dirty="0">
              <a:solidFill>
                <a:schemeClr val="tx2"/>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272" y="4196145"/>
            <a:ext cx="1872208" cy="1540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186198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2323</TotalTime>
  <Words>5235</Words>
  <Application>Microsoft Office PowerPoint</Application>
  <PresentationFormat>Presentazione su schermo (4:3)</PresentationFormat>
  <Paragraphs>484</Paragraphs>
  <Slides>45</Slides>
  <Notes>18</Notes>
  <HiddenSlides>0</HiddenSlides>
  <MMClips>0</MMClips>
  <ScaleCrop>false</ScaleCrop>
  <HeadingPairs>
    <vt:vector size="4" baseType="variant">
      <vt:variant>
        <vt:lpstr>Tema</vt:lpstr>
      </vt:variant>
      <vt:variant>
        <vt:i4>1</vt:i4>
      </vt:variant>
      <vt:variant>
        <vt:lpstr>Titoli diapositive</vt:lpstr>
      </vt:variant>
      <vt:variant>
        <vt:i4>45</vt:i4>
      </vt:variant>
    </vt:vector>
  </HeadingPairs>
  <TitlesOfParts>
    <vt:vector size="46" baseType="lpstr">
      <vt:lpstr>Tema di Office</vt:lpstr>
      <vt:lpstr>Presentazione standard di PowerPoint</vt:lpstr>
      <vt:lpstr>Europe 2020 Strategy</vt:lpstr>
      <vt:lpstr>Presentazione standard di PowerPoint</vt:lpstr>
      <vt:lpstr>Europe 2020 Strategy</vt:lpstr>
      <vt:lpstr>Presentazione standard di PowerPoint</vt:lpstr>
      <vt:lpstr>The EUSAIR Strategy</vt:lpstr>
      <vt:lpstr>PILLAR 1: Blue growth</vt:lpstr>
      <vt:lpstr>PILLAR 2: Connecting the region</vt:lpstr>
      <vt:lpstr>PILLAR 3: Environmental quality </vt:lpstr>
      <vt:lpstr>PILLAR 4: Sustainable tourism</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Programme Area Challenges</vt:lpstr>
      <vt:lpstr>Core Principles</vt:lpstr>
      <vt:lpstr>Scope of the Programme</vt:lpstr>
      <vt:lpstr>Core Strategy</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Priority Axis 2   Integrated Environmental Management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Development and Selection of Operations</vt:lpstr>
      <vt:lpstr>1st Step - Formal Assessment</vt:lpstr>
      <vt:lpstr>2nd  STEP – Quality Assessment</vt:lpstr>
      <vt:lpstr>Presentazione standard di PowerPoint</vt:lpstr>
      <vt:lpstr>Responsibilities of the Lead partner and project partner  </vt:lpstr>
      <vt:lpstr>REGIONE PUGLIA Servizio Mediterraneo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v.vitali</dc:creator>
  <cp:lastModifiedBy>GIUSEPPE</cp:lastModifiedBy>
  <cp:revision>268</cp:revision>
  <dcterms:created xsi:type="dcterms:W3CDTF">2014-01-13T08:02:28Z</dcterms:created>
  <dcterms:modified xsi:type="dcterms:W3CDTF">2015-11-09T15:11:55Z</dcterms:modified>
</cp:coreProperties>
</file>