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</p:sldMasterIdLst>
  <p:notesMasterIdLst>
    <p:notesMasterId r:id="rId6"/>
  </p:notesMasterIdLst>
  <p:handoutMasterIdLst>
    <p:handoutMasterId r:id="rId7"/>
  </p:handoutMasterIdLst>
  <p:sldIdLst>
    <p:sldId id="430" r:id="rId2"/>
    <p:sldId id="431" r:id="rId3"/>
    <p:sldId id="432" r:id="rId4"/>
    <p:sldId id="433" r:id="rId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816">
          <p15:clr>
            <a:srgbClr val="A4A3A4"/>
          </p15:clr>
        </p15:guide>
        <p15:guide id="4" pos="816">
          <p15:clr>
            <a:srgbClr val="A4A3A4"/>
          </p15:clr>
        </p15:guide>
        <p15:guide id="5" pos="6834">
          <p15:clr>
            <a:srgbClr val="A4A3A4"/>
          </p15:clr>
        </p15:guide>
        <p15:guide id="6" orient="horz" pos="4110">
          <p15:clr>
            <a:srgbClr val="A4A3A4"/>
          </p15:clr>
        </p15:guide>
        <p15:guide id="7" pos="80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6EF"/>
    <a:srgbClr val="CC0000"/>
    <a:srgbClr val="FFCC00"/>
    <a:srgbClr val="D8E80C"/>
    <a:srgbClr val="E25B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36" autoAdjust="0"/>
  </p:normalViewPr>
  <p:slideViewPr>
    <p:cSldViewPr>
      <p:cViewPr>
        <p:scale>
          <a:sx n="114" d="100"/>
          <a:sy n="114" d="100"/>
        </p:scale>
        <p:origin x="-474" y="-54"/>
      </p:cViewPr>
      <p:guideLst>
        <p:guide orient="horz" pos="2160"/>
        <p:guide orient="horz" pos="4110"/>
        <p:guide pos="3840"/>
        <p:guide pos="6816"/>
        <p:guide pos="816"/>
        <p:guide pos="6834"/>
        <p:guide pos="801"/>
      </p:guideLst>
    </p:cSldViewPr>
  </p:slideViewPr>
  <p:outlineViewPr>
    <p:cViewPr>
      <p:scale>
        <a:sx n="33" d="100"/>
        <a:sy n="33" d="100"/>
      </p:scale>
      <p:origin x="0" y="20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5592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914394-9541-45C2-BD1A-E0A3032D5806}" type="datetimeFigureOut">
              <a:rPr lang="en-US"/>
              <a:pPr>
                <a:defRPr/>
              </a:pPr>
              <a:t>1/25/2018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0E24FE-E187-4126-A158-371D2CDF70B4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46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D6DFD-DEFD-44A9-81F7-8DDB80486455}" type="datetimeFigureOut">
              <a:rPr lang="en-US"/>
              <a:pPr>
                <a:defRPr/>
              </a:pPr>
              <a:t>1/25/2018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351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ADC6E9-D55A-492A-905C-FC1A33B4466B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01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DC6E9-D55A-492A-905C-FC1A33B4466B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22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DC6E9-D55A-492A-905C-FC1A33B4466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7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DC6E9-D55A-492A-905C-FC1A33B4466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49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DC6E9-D55A-492A-905C-FC1A33B4466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35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06C-CB4B-447A-ADFC-CA04401DC535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63634-A80C-465C-9539-4483D8157D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99382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03245-EA66-4A05-81CE-68420F4C2904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5F8F4-565F-4FB4-B40A-FD33F3DB529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34717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913E2-05A1-4CB5-849D-899C3C2A05BC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5A1F6-9C50-4DE4-98D3-C629A03FD3E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49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A8495-F369-42B6-B01C-3D1A830EF42C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4FBAB-2368-4AC5-8D04-5AE24A0125C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59782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0CC3E-0E48-4CA3-B0AB-8AD4E10C4026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8FAA5-0DB5-453F-8213-3079881AE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0096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F614F-2A8E-4F54-BD0E-4F4B4526EB8E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CE503-0A89-4B82-865C-88C1E0C3D4E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24092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C6161-1736-416C-BD64-AB4AC1ABB363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7B8AB-A682-4E79-B836-CC6E712B5F0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9854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01E62-0B6E-4A85-BCDB-86E599872CC3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5CCDD-6BBE-48D4-A53B-487F09E9CC6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99424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791A2-568A-4E5A-8CC6-3F1C0D538FC5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0AFB2-98DE-463B-A228-1C6E20D9C41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98250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7FDC4-1A64-4ADC-8CDB-B121E2491F9D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8328F-2403-4D6B-9297-F999F599CE3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5782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9B3255-3319-424E-862E-EDC7A2C0EF3C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BE2B5-C8A7-4095-9A9F-C7DA3EC50C8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7385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9913E2-05A1-4CB5-849D-899C3C2A05BC}" type="datetimeFigureOut">
              <a:rPr lang="en-US" smtClean="0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05A1F6-9C50-4DE4-98D3-C629A03FD3E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89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8300" y="485358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7774" y="3573016"/>
            <a:ext cx="3704226" cy="55052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55103" y="466623"/>
            <a:ext cx="936104" cy="11070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72" y="30803"/>
            <a:ext cx="1295400" cy="12954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955103" y="130855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CoReMaR</a:t>
            </a:r>
            <a:endParaRPr lang="it-IT" sz="1400" dirty="0"/>
          </a:p>
        </p:txBody>
      </p:sp>
      <p:sp>
        <p:nvSpPr>
          <p:cNvPr id="2" name="Rettangolo 1"/>
          <p:cNvSpPr/>
          <p:nvPr/>
        </p:nvSpPr>
        <p:spPr>
          <a:xfrm>
            <a:off x="2429835" y="1559915"/>
            <a:ext cx="7446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4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Puglia: mobilità nella rarità e sua sostenibilità</a:t>
            </a:r>
          </a:p>
          <a:p>
            <a:pPr algn="ctr">
              <a:spcAft>
                <a:spcPts val="0"/>
              </a:spcAft>
            </a:pPr>
            <a:endParaRPr lang="it-IT" sz="48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3600" b="1" i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«modello di socializzazione della competenza»</a:t>
            </a:r>
          </a:p>
          <a:p>
            <a:pPr algn="ctr">
              <a:spcAft>
                <a:spcPts val="0"/>
              </a:spcAft>
            </a:pPr>
            <a:endParaRPr lang="it-IT" sz="36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3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Bari, 21 novembre 2017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47780" y="42530"/>
            <a:ext cx="11217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21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77367" y="484765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103" y="466623"/>
            <a:ext cx="936104" cy="11070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72" y="30803"/>
            <a:ext cx="1295400" cy="12954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955103" y="130855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CoReMaR</a:t>
            </a:r>
            <a:endParaRPr lang="it-IT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47780" y="42530"/>
            <a:ext cx="1121761" cy="15790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723" y="2536462"/>
            <a:ext cx="2208245" cy="14401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097998" y="81426"/>
            <a:ext cx="5996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Puglia: rete malattie rare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80605" y="3573016"/>
            <a:ext cx="2206399" cy="165479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517003" y="6012577"/>
            <a:ext cx="5375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16.000 bambini e persone rare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425367" y="1461428"/>
            <a:ext cx="7446590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SIMaRRP</a:t>
            </a:r>
            <a:endParaRPr lang="it-IT" sz="44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105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180 nodi:</a:t>
            </a:r>
          </a:p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6 Ospedali Presidi della Rete Nazionale (PRN)</a:t>
            </a:r>
          </a:p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 Ospedali della Rete Regionale Pugliese (RERP)</a:t>
            </a:r>
          </a:p>
          <a:p>
            <a:pPr algn="ctr"/>
            <a:r>
              <a:rPr lang="it-IT" sz="2800" b="1" i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126 UO coinvolte</a:t>
            </a:r>
          </a:p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6 Centri Territoriali</a:t>
            </a:r>
          </a:p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45 Distretti Socio Sanitari</a:t>
            </a:r>
          </a:p>
          <a:p>
            <a:pPr algn="ctr"/>
            <a:endParaRPr lang="it-IT" sz="28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72" y="5321950"/>
            <a:ext cx="6001620" cy="37415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0711" y="1844824"/>
            <a:ext cx="596673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038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103" y="466623"/>
            <a:ext cx="936104" cy="11070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72" y="30803"/>
            <a:ext cx="1295400" cy="12954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955103" y="130855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CoReMaR</a:t>
            </a:r>
            <a:endParaRPr lang="it-IT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47780" y="42530"/>
            <a:ext cx="1121761" cy="157900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097998" y="81426"/>
            <a:ext cx="5996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Puglia: rete malattie rare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266147" y="1573667"/>
            <a:ext cx="8700780" cy="40318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Reti ERN</a:t>
            </a:r>
          </a:p>
          <a:p>
            <a:pPr algn="ctr"/>
            <a:r>
              <a:rPr lang="it-IT" sz="2800" b="1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European</a:t>
            </a:r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2800" b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Reference Network</a:t>
            </a:r>
            <a:endParaRPr lang="it-IT" sz="28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20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Accreditati 4 ospedali pugliesi</a:t>
            </a:r>
          </a:p>
          <a:p>
            <a:pPr algn="ctr"/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Policlinico di Bari, Casa Sollievo della Sofferenza S. Giovanni Rotondo, </a:t>
            </a:r>
          </a:p>
          <a:p>
            <a:pPr algn="ctr"/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Ospedali Riuniti FG, Pia Fondazione Panico Tricase </a:t>
            </a:r>
          </a:p>
          <a:p>
            <a:pPr algn="ctr"/>
            <a:r>
              <a:rPr lang="it-IT" sz="2800" b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9 ERN</a:t>
            </a:r>
          </a:p>
          <a:p>
            <a:pPr algn="ctr"/>
            <a:r>
              <a:rPr lang="it-IT" sz="2800" b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approvati per 2 reti ERN: VASCERN – ERN EURO BloodNet</a:t>
            </a:r>
          </a:p>
          <a:p>
            <a:pPr algn="ctr"/>
            <a:endParaRPr lang="it-IT" sz="28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28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3509" y="1573667"/>
            <a:ext cx="2193494" cy="130403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44733" y="4962712"/>
            <a:ext cx="9644986" cy="181588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DPCM nuovi LEA-DGR 1491</a:t>
            </a:r>
          </a:p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(2017)</a:t>
            </a:r>
          </a:p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abilitati gli ospedali pugliesi alla cura di </a:t>
            </a:r>
          </a:p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405 delle 495 malattie/gruppi di malattie</a:t>
            </a:r>
          </a:p>
        </p:txBody>
      </p:sp>
    </p:spTree>
    <p:extLst>
      <p:ext uri="{BB962C8B-B14F-4D97-AF65-F5344CB8AC3E}">
        <p14:creationId xmlns:p14="http://schemas.microsoft.com/office/powerpoint/2010/main" val="30383576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103" y="466623"/>
            <a:ext cx="936104" cy="11070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72" y="30803"/>
            <a:ext cx="1295400" cy="12954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955103" y="130855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CoReMaR</a:t>
            </a:r>
            <a:endParaRPr lang="it-IT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47780" y="42530"/>
            <a:ext cx="1121761" cy="157900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097998" y="81426"/>
            <a:ext cx="5996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Puglia: rete malattie rare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036132" y="6012577"/>
            <a:ext cx="8337539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90,3 milioni di euro di cui 9,8 spesi fuori regione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671006" y="1319965"/>
            <a:ext cx="877855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Studio della Mobilità </a:t>
            </a:r>
          </a:p>
          <a:p>
            <a:pPr algn="ctr"/>
            <a:r>
              <a:rPr lang="it-IT" sz="2800" b="1" i="1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AReSS</a:t>
            </a:r>
            <a:r>
              <a:rPr lang="it-IT" sz="2800" b="1" i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Puglia (</a:t>
            </a:r>
            <a:r>
              <a:rPr lang="it-IT" sz="2800" b="1" i="1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CoReMaR</a:t>
            </a:r>
            <a:r>
              <a:rPr lang="it-IT" sz="2800" b="1" i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– CREA Sanità</a:t>
            </a:r>
          </a:p>
          <a:p>
            <a:pPr algn="ctr"/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EDOTTO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presenti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anagrafica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S.I.Ma.R.R.P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al 1°Gennaio 2017 (12.260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800" b="1" i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it-IT" sz="28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72" y="1462442"/>
            <a:ext cx="4572396" cy="410906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23290" y="2679277"/>
            <a:ext cx="52731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Oltre i due terzi dei ricoveri avvengono in Puglia</a:t>
            </a:r>
          </a:p>
          <a:p>
            <a:pPr algn="ctr"/>
            <a:endParaRPr lang="it-IT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799856" y="3312789"/>
            <a:ext cx="6701007" cy="26112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6520" marR="450850" algn="just">
              <a:lnSpc>
                <a:spcPct val="115000"/>
              </a:lnSpc>
              <a:spcBef>
                <a:spcPts val="1205"/>
              </a:spcBef>
              <a:spcAft>
                <a:spcPts val="0"/>
              </a:spcAft>
            </a:pPr>
            <a:r>
              <a:rPr lang="en-US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pc="33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r>
              <a:rPr lang="en-US" spc="33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22,4</a:t>
            </a:r>
            <a:r>
              <a:rPr lang="en-US" b="1" spc="34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pc="-1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pc="3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pc="33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spesa</a:t>
            </a:r>
            <a:r>
              <a:rPr lang="en-US" spc="33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en-US" spc="34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ricoveri</a:t>
            </a:r>
            <a:r>
              <a:rPr lang="en-US" b="1" spc="33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ospedalieri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pc="3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r>
              <a:rPr lang="en-US" b="1" spc="33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7,2</a:t>
            </a:r>
            <a:r>
              <a:rPr lang="en-US" b="1" spc="34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b="1" spc="34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pc="12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associati</a:t>
            </a:r>
            <a:r>
              <a:rPr lang="en-US" spc="1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15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ricoveri</a:t>
            </a:r>
            <a:r>
              <a:rPr lang="en-US" spc="15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effettuati</a:t>
            </a:r>
            <a:r>
              <a:rPr lang="en-US" spc="14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fuori</a:t>
            </a:r>
            <a:r>
              <a:rPr lang="en-US" spc="1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Regione</a:t>
            </a:r>
            <a:r>
              <a:rPr lang="en-US" spc="15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(€</a:t>
            </a:r>
            <a:r>
              <a:rPr lang="en-US" spc="14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r>
              <a:rPr lang="en-US" spc="1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pc="1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</a:t>
            </a:r>
            <a:r>
              <a:rPr lang="en-US" spc="1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nelle</a:t>
            </a:r>
            <a:r>
              <a:rPr lang="en-US" spc="1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</a:t>
            </a:r>
            <a:r>
              <a:rPr lang="en-US" spc="1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Regioni</a:t>
            </a:r>
            <a:r>
              <a:rPr lang="en-US" spc="18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sopra</a:t>
            </a:r>
            <a:r>
              <a:rPr lang="en-US" spc="5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citate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en-US" spc="5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6520" marR="450850" algn="just">
              <a:lnSpc>
                <a:spcPct val="115000"/>
              </a:lnSpc>
              <a:spcBef>
                <a:spcPts val="1205"/>
              </a:spcBef>
              <a:spcAft>
                <a:spcPts val="0"/>
              </a:spcAft>
            </a:pPr>
            <a:r>
              <a:rPr lang="en-US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pc="4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pc="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spesa</a:t>
            </a:r>
            <a:r>
              <a:rPr lang="en-US" spc="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pc="4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r>
              <a:rPr lang="en-US" b="1" spc="6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9,3</a:t>
            </a:r>
            <a:r>
              <a:rPr lang="en-US" b="1" spc="6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b="1" spc="6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en-US" spc="5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prestazioni</a:t>
            </a:r>
            <a:r>
              <a:rPr lang="en-US" b="1" spc="6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specialistiche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pc="4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r>
              <a:rPr lang="en-US" b="1" spc="6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b="1" spc="6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pc="13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pc="12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riferibili</a:t>
            </a:r>
            <a:r>
              <a:rPr lang="en-US" spc="28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28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prestazioni</a:t>
            </a:r>
            <a:r>
              <a:rPr lang="en-US" spc="28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extra-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regionali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pc="28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6520" marR="450850" algn="just">
              <a:lnSpc>
                <a:spcPct val="115000"/>
              </a:lnSpc>
              <a:spcBef>
                <a:spcPts val="1205"/>
              </a:spcBef>
              <a:spcAft>
                <a:spcPts val="0"/>
              </a:spcAft>
            </a:pP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pc="27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pc="27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spesa</a:t>
            </a:r>
            <a:r>
              <a:rPr lang="en-US" b="1" spc="28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farmaceutica</a:t>
            </a:r>
            <a:r>
              <a:rPr lang="en-US" b="1" spc="28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</a:t>
            </a:r>
            <a:r>
              <a:rPr lang="en-US" spc="28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pc="28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r>
              <a:rPr lang="en-US" b="1" spc="27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58,6</a:t>
            </a:r>
            <a:r>
              <a:rPr lang="en-US" b="1" spc="13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€ 1,3 </a:t>
            </a:r>
            <a:r>
              <a:rPr lang="en-US" b="1" spc="-1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b="1" spc="-1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spc="-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rappresentano</a:t>
            </a:r>
            <a:r>
              <a:rPr lang="en-US" spc="10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erogazioni</a:t>
            </a:r>
            <a:r>
              <a:rPr lang="en-US" spc="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avvenute</a:t>
            </a:r>
            <a:r>
              <a:rPr lang="en-US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fuori</a:t>
            </a:r>
            <a:r>
              <a:rPr lang="en-US" spc="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Regione</a:t>
            </a:r>
            <a:r>
              <a:rPr lang="en-US" spc="-5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20673894">
            <a:off x="180647" y="5608153"/>
            <a:ext cx="25109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1F5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COSTI INDIRETTI ESCLUSI</a:t>
            </a:r>
          </a:p>
        </p:txBody>
      </p:sp>
    </p:spTree>
    <p:extLst>
      <p:ext uri="{BB962C8B-B14F-4D97-AF65-F5344CB8AC3E}">
        <p14:creationId xmlns:p14="http://schemas.microsoft.com/office/powerpoint/2010/main" val="284222381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</Words>
  <Application>Microsoft Office PowerPoint</Application>
  <PresentationFormat>Personalizzato</PresentationFormat>
  <Paragraphs>46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Livelli Essenziali di Assistenza Ettore Attolini, Giuseppina Annicchiarico Agenzia Regionale Sanità _Coordinamento Regionale MR Puglia  Venezia, 21 febbraio 2015</dc:title>
  <dc:creator/>
  <cp:lastModifiedBy/>
  <cp:revision>13</cp:revision>
  <dcterms:created xsi:type="dcterms:W3CDTF">2015-04-13T13:17:19Z</dcterms:created>
  <dcterms:modified xsi:type="dcterms:W3CDTF">2018-01-25T10:02:36Z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